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91"/>
  </p:notesMasterIdLst>
  <p:handoutMasterIdLst>
    <p:handoutMasterId r:id="rId92"/>
  </p:handoutMasterIdLst>
  <p:sldIdLst>
    <p:sldId id="601" r:id="rId2"/>
    <p:sldId id="651" r:id="rId3"/>
    <p:sldId id="798" r:id="rId4"/>
    <p:sldId id="799" r:id="rId5"/>
    <p:sldId id="800" r:id="rId6"/>
    <p:sldId id="801" r:id="rId7"/>
    <p:sldId id="802" r:id="rId8"/>
    <p:sldId id="803" r:id="rId9"/>
    <p:sldId id="804" r:id="rId10"/>
    <p:sldId id="805" r:id="rId11"/>
    <p:sldId id="806" r:id="rId12"/>
    <p:sldId id="807" r:id="rId13"/>
    <p:sldId id="808" r:id="rId14"/>
    <p:sldId id="809" r:id="rId15"/>
    <p:sldId id="810" r:id="rId16"/>
    <p:sldId id="811" r:id="rId17"/>
    <p:sldId id="652" r:id="rId18"/>
    <p:sldId id="732" r:id="rId19"/>
    <p:sldId id="757" r:id="rId20"/>
    <p:sldId id="724" r:id="rId21"/>
    <p:sldId id="691" r:id="rId22"/>
    <p:sldId id="659" r:id="rId23"/>
    <p:sldId id="605" r:id="rId24"/>
    <p:sldId id="789" r:id="rId25"/>
    <p:sldId id="653" r:id="rId26"/>
    <p:sldId id="734" r:id="rId27"/>
    <p:sldId id="772" r:id="rId28"/>
    <p:sldId id="795" r:id="rId29"/>
    <p:sldId id="796" r:id="rId30"/>
    <p:sldId id="797" r:id="rId31"/>
    <p:sldId id="654" r:id="rId32"/>
    <p:sldId id="684" r:id="rId33"/>
    <p:sldId id="755" r:id="rId34"/>
    <p:sldId id="773" r:id="rId35"/>
    <p:sldId id="774" r:id="rId36"/>
    <p:sldId id="790" r:id="rId37"/>
    <p:sldId id="775" r:id="rId38"/>
    <p:sldId id="776" r:id="rId39"/>
    <p:sldId id="777" r:id="rId40"/>
    <p:sldId id="778" r:id="rId41"/>
    <p:sldId id="779" r:id="rId42"/>
    <p:sldId id="780" r:id="rId43"/>
    <p:sldId id="781" r:id="rId44"/>
    <p:sldId id="756" r:id="rId45"/>
    <p:sldId id="763" r:id="rId46"/>
    <p:sldId id="764" r:id="rId47"/>
    <p:sldId id="765" r:id="rId48"/>
    <p:sldId id="743" r:id="rId49"/>
    <p:sldId id="747" r:id="rId50"/>
    <p:sldId id="748" r:id="rId51"/>
    <p:sldId id="749" r:id="rId52"/>
    <p:sldId id="750" r:id="rId53"/>
    <p:sldId id="751" r:id="rId54"/>
    <p:sldId id="752" r:id="rId55"/>
    <p:sldId id="697" r:id="rId56"/>
    <p:sldId id="683" r:id="rId57"/>
    <p:sldId id="766" r:id="rId58"/>
    <p:sldId id="698" r:id="rId59"/>
    <p:sldId id="719" r:id="rId60"/>
    <p:sldId id="769" r:id="rId61"/>
    <p:sldId id="687" r:id="rId62"/>
    <p:sldId id="688" r:id="rId63"/>
    <p:sldId id="700" r:id="rId64"/>
    <p:sldId id="703" r:id="rId65"/>
    <p:sldId id="704" r:id="rId66"/>
    <p:sldId id="701" r:id="rId67"/>
    <p:sldId id="706" r:id="rId68"/>
    <p:sldId id="707" r:id="rId69"/>
    <p:sldId id="711" r:id="rId70"/>
    <p:sldId id="702" r:id="rId71"/>
    <p:sldId id="713" r:id="rId72"/>
    <p:sldId id="689" r:id="rId73"/>
    <p:sldId id="754" r:id="rId74"/>
    <p:sldId id="655" r:id="rId75"/>
    <p:sldId id="671" r:id="rId76"/>
    <p:sldId id="672" r:id="rId77"/>
    <p:sldId id="794" r:id="rId78"/>
    <p:sldId id="675" r:id="rId79"/>
    <p:sldId id="770" r:id="rId80"/>
    <p:sldId id="415" r:id="rId81"/>
    <p:sldId id="721" r:id="rId82"/>
    <p:sldId id="716" r:id="rId83"/>
    <p:sldId id="715" r:id="rId84"/>
    <p:sldId id="714" r:id="rId85"/>
    <p:sldId id="767" r:id="rId86"/>
    <p:sldId id="768" r:id="rId87"/>
    <p:sldId id="718" r:id="rId88"/>
    <p:sldId id="720" r:id="rId89"/>
    <p:sldId id="712" r:id="rId90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07" autoAdjust="0"/>
    <p:restoredTop sz="94660" autoAdjust="0"/>
  </p:normalViewPr>
  <p:slideViewPr>
    <p:cSldViewPr>
      <p:cViewPr varScale="1">
        <p:scale>
          <a:sx n="115" d="100"/>
          <a:sy n="115" d="100"/>
        </p:scale>
        <p:origin x="1446" y="84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2.82\&#51060;&#49440;&#55148;\backup\D\&#51060;&#49440;&#55148;\2020\&#49324;&#50629;&#54788;&#54889;%20&#48156;&#54364;&#51088;&#47308;(&#45800;&#51109;&#45784;)\&#44536;&#47000;&#54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2.82\&#51060;&#49440;&#55148;\backup\D\&#51060;&#49440;&#55148;\2020\&#49324;&#50629;&#54788;&#54889;%20&#48156;&#54364;&#51088;&#47308;(&#45800;&#51109;&#45784;)\&#44536;&#47000;&#5453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rgbClr val="5B9BD5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bg1">
                  <a:lumMod val="95000"/>
                </a:schemeClr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6B0-4CED-ADAE-060B2806AB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01CC8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Sheet1!$B$1:$L$1</c:f>
              <c:numCache>
                <c:formatCode>General</c:formatCode>
                <c:ptCount val="11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</c:numCache>
            </c:numRef>
          </c:cat>
          <c:val>
            <c:numRef>
              <c:f>Sheet1!$B$2:$L$2</c:f>
              <c:numCache>
                <c:formatCode>0.00%</c:formatCode>
                <c:ptCount val="11"/>
                <c:pt idx="0" formatCode="0%">
                  <c:v>0</c:v>
                </c:pt>
                <c:pt idx="1">
                  <c:v>8.3000000000000004E-2</c:v>
                </c:pt>
                <c:pt idx="2">
                  <c:v>0.15</c:v>
                </c:pt>
                <c:pt idx="3">
                  <c:v>0.184</c:v>
                </c:pt>
                <c:pt idx="4">
                  <c:v>0.249</c:v>
                </c:pt>
                <c:pt idx="5">
                  <c:v>0.30459999999999998</c:v>
                </c:pt>
                <c:pt idx="6">
                  <c:v>0.42</c:v>
                </c:pt>
                <c:pt idx="7">
                  <c:v>0.6</c:v>
                </c:pt>
                <c:pt idx="8">
                  <c:v>0.78</c:v>
                </c:pt>
                <c:pt idx="9">
                  <c:v>0.91</c:v>
                </c:pt>
                <c:pt idx="1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B0-4CED-ADAE-060B2806AB3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6B0-4CED-ADAE-060B2806AB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ED7D3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Sheet1!$B$1:$L$1</c:f>
              <c:numCache>
                <c:formatCode>General</c:formatCode>
                <c:ptCount val="11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</c:numCache>
            </c:numRef>
          </c:cat>
          <c:val>
            <c:numRef>
              <c:f>Sheet1!$B$3:$L$3</c:f>
              <c:numCache>
                <c:formatCode>0.00%</c:formatCode>
                <c:ptCount val="11"/>
                <c:pt idx="0" formatCode="0%">
                  <c:v>0</c:v>
                </c:pt>
                <c:pt idx="1">
                  <c:v>8.3000000000000004E-2</c:v>
                </c:pt>
                <c:pt idx="2">
                  <c:v>0.15</c:v>
                </c:pt>
                <c:pt idx="3">
                  <c:v>0.184</c:v>
                </c:pt>
                <c:pt idx="4">
                  <c:v>0.249</c:v>
                </c:pt>
                <c:pt idx="5">
                  <c:v>0.3014</c:v>
                </c:pt>
                <c:pt idx="6">
                  <c:v>0.40699999999999997</c:v>
                </c:pt>
                <c:pt idx="7">
                  <c:v>0.58960000000000001</c:v>
                </c:pt>
                <c:pt idx="8">
                  <c:v>0.73599999999999999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B0-4CED-ADAE-060B2806AB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rgbClr val="E2E2E2"/>
              </a:solidFill>
              <a:round/>
            </a:ln>
            <a:effectLst/>
          </c:spPr>
        </c:dropLines>
        <c:marker val="1"/>
        <c:smooth val="0"/>
        <c:axId val="1578110208"/>
        <c:axId val="1578106880"/>
      </c:lineChart>
      <c:catAx>
        <c:axId val="1578110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8106880"/>
        <c:crosses val="autoZero"/>
        <c:auto val="1"/>
        <c:lblAlgn val="ctr"/>
        <c:lblOffset val="100"/>
        <c:noMultiLvlLbl val="0"/>
      </c:catAx>
      <c:valAx>
        <c:axId val="157810688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rgbClr val="0000F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81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720890196975713"/>
          <c:y val="0.66802046803867343"/>
          <c:w val="0.19554929508638574"/>
          <c:h val="8.1967771138596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Sheet1!$A$20</c:f>
              <c:strCache>
                <c:ptCount val="1"/>
                <c:pt idx="0">
                  <c:v>Planned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301CC8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Sheet1!$B$19:$L$19</c:f>
              <c:numCache>
                <c:formatCode>General</c:formatCode>
                <c:ptCount val="11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</c:numCache>
            </c:numRef>
          </c:cat>
          <c:val>
            <c:numRef>
              <c:f>Sheet1!$B$20:$L$20</c:f>
              <c:numCache>
                <c:formatCode>General</c:formatCode>
                <c:ptCount val="11"/>
                <c:pt idx="4" formatCode="0.00%">
                  <c:v>2.5600000000000001E-2</c:v>
                </c:pt>
                <c:pt idx="5" formatCode="0.00%">
                  <c:v>3.6700000000000003E-2</c:v>
                </c:pt>
                <c:pt idx="6" formatCode="0.00%">
                  <c:v>0.13120000000000001</c:v>
                </c:pt>
                <c:pt idx="7" formatCode="0.00%">
                  <c:v>0.39</c:v>
                </c:pt>
                <c:pt idx="8" formatCode="0.00%">
                  <c:v>0.67</c:v>
                </c:pt>
                <c:pt idx="9" formatCode="0.00%">
                  <c:v>0.99</c:v>
                </c:pt>
                <c:pt idx="10" formatCode="0.00%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ACF-4164-9E6B-D8AF69CA8962}"/>
            </c:ext>
          </c:extLst>
        </c:ser>
        <c:ser>
          <c:idx val="1"/>
          <c:order val="1"/>
          <c:tx>
            <c:strRef>
              <c:f>Sheet1!$A$21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bg1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-1.9226755238870148E-2"/>
                  <c:y val="2.07987022455525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BACF-4164-9E6B-D8AF69CA8962}"/>
                </c:ext>
              </c:extLst>
            </c:dLbl>
            <c:dLbl>
              <c:idx val="5"/>
              <c:layout>
                <c:manualLayout>
                  <c:x val="-7.842778704459992E-3"/>
                  <c:y val="2.542833187518235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BACF-4164-9E6B-D8AF69CA8962}"/>
                </c:ext>
              </c:extLst>
            </c:dLbl>
            <c:dLbl>
              <c:idx val="6"/>
              <c:layout>
                <c:manualLayout>
                  <c:x val="-1.805583193818807E-2"/>
                  <c:y val="3.46875911344413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ACF-4164-9E6B-D8AF69CA8962}"/>
                </c:ext>
              </c:extLst>
            </c:dLbl>
            <c:dLbl>
              <c:idx val="7"/>
              <c:layout>
                <c:manualLayout>
                  <c:x val="-1.9682114300246554E-2"/>
                  <c:y val="2.542833187518226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BACF-4164-9E6B-D8AF69CA8962}"/>
                </c:ext>
              </c:extLst>
            </c:dLbl>
            <c:dLbl>
              <c:idx val="8"/>
              <c:layout>
                <c:manualLayout>
                  <c:x val="-3.4318655558773975E-2"/>
                  <c:y val="7.17246281714786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ACF-4164-9E6B-D8AF69CA89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ED7D3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Sheet1!$B$19:$L$19</c:f>
              <c:numCache>
                <c:formatCode>General</c:formatCode>
                <c:ptCount val="11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</c:numCache>
            </c:numRef>
          </c:cat>
          <c:val>
            <c:numRef>
              <c:f>Sheet1!$B$21:$L$21</c:f>
              <c:numCache>
                <c:formatCode>General</c:formatCode>
                <c:ptCount val="11"/>
                <c:pt idx="4" formatCode="0.00%">
                  <c:v>2.5600000000000001E-2</c:v>
                </c:pt>
                <c:pt idx="5" formatCode="0.00%">
                  <c:v>3.6700000000000003E-2</c:v>
                </c:pt>
                <c:pt idx="6" formatCode="0.00%">
                  <c:v>0.11849999999999999</c:v>
                </c:pt>
                <c:pt idx="7" formatCode="0.00%">
                  <c:v>0.39</c:v>
                </c:pt>
                <c:pt idx="8" formatCode="0.00%">
                  <c:v>0.67430000000000001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ACF-4164-9E6B-D8AF69CA89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rgbClr val="E2E2E2"/>
              </a:solidFill>
              <a:round/>
            </a:ln>
            <a:effectLst/>
          </c:spPr>
        </c:dropLines>
        <c:marker val="1"/>
        <c:smooth val="0"/>
        <c:axId val="1476528432"/>
        <c:axId val="1476528848"/>
      </c:lineChart>
      <c:catAx>
        <c:axId val="147652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0000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6528848"/>
        <c:crosses val="autoZero"/>
        <c:auto val="1"/>
        <c:lblAlgn val="ctr"/>
        <c:lblOffset val="100"/>
        <c:noMultiLvlLbl val="0"/>
      </c:catAx>
      <c:valAx>
        <c:axId val="147652884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rgbClr val="0000FF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7652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9517332200313928"/>
          <c:y val="0.68576334208223977"/>
          <c:w val="0.19677389117635535"/>
          <c:h val="7.81255468066491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258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96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718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149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556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3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29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93565255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jpeg"/><Relationship Id="rId4" Type="http://schemas.openxmlformats.org/officeDocument/2006/relationships/image" Target="../media/image29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2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jpeg"/><Relationship Id="rId10" Type="http://schemas.openxmlformats.org/officeDocument/2006/relationships/image" Target="../media/image39.jpeg"/><Relationship Id="rId4" Type="http://schemas.openxmlformats.org/officeDocument/2006/relationships/image" Target="../media/image34.jpeg"/><Relationship Id="rId9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3.jpeg"/><Relationship Id="rId7" Type="http://schemas.openxmlformats.org/officeDocument/2006/relationships/image" Target="../media/image56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eg"/><Relationship Id="rId5" Type="http://schemas.openxmlformats.org/officeDocument/2006/relationships/image" Target="../media/image7.jpeg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png"/><Relationship Id="rId3" Type="http://schemas.openxmlformats.org/officeDocument/2006/relationships/image" Target="../media/image7.jpeg"/><Relationship Id="rId7" Type="http://schemas.openxmlformats.org/officeDocument/2006/relationships/image" Target="../media/image62.jpe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gif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.jpe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jpeg"/><Relationship Id="rId7" Type="http://schemas.openxmlformats.org/officeDocument/2006/relationships/image" Target="../media/image1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jpe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jpe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11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jpeg"/><Relationship Id="rId10" Type="http://schemas.openxmlformats.org/officeDocument/2006/relationships/image" Target="../media/image126.png"/><Relationship Id="rId4" Type="http://schemas.openxmlformats.org/officeDocument/2006/relationships/image" Target="../media/image120.jpe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pn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56.png"/><Relationship Id="rId12" Type="http://schemas.openxmlformats.org/officeDocument/2006/relationships/image" Target="../media/image1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11" Type="http://schemas.openxmlformats.org/officeDocument/2006/relationships/image" Target="../media/image121.jpeg"/><Relationship Id="rId5" Type="http://schemas.openxmlformats.org/officeDocument/2006/relationships/image" Target="../media/image154.png"/><Relationship Id="rId10" Type="http://schemas.openxmlformats.org/officeDocument/2006/relationships/image" Target="../media/image120.jpeg"/><Relationship Id="rId4" Type="http://schemas.openxmlformats.org/officeDocument/2006/relationships/image" Target="../media/image153.png"/><Relationship Id="rId9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0.png"/><Relationship Id="rId3" Type="http://schemas.openxmlformats.org/officeDocument/2006/relationships/image" Target="../media/image59.PNG"/><Relationship Id="rId21" Type="http://schemas.openxmlformats.org/officeDocument/2006/relationships/image" Target="../media/image173.jpe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69.png"/><Relationship Id="rId2" Type="http://schemas.openxmlformats.org/officeDocument/2006/relationships/image" Target="../media/image7.jpeg"/><Relationship Id="rId16" Type="http://schemas.openxmlformats.org/officeDocument/2006/relationships/image" Target="../media/image71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67.png"/><Relationship Id="rId23" Type="http://schemas.openxmlformats.org/officeDocument/2006/relationships/image" Target="../media/image175.png"/><Relationship Id="rId10" Type="http://schemas.openxmlformats.org/officeDocument/2006/relationships/image" Target="../media/image164.png"/><Relationship Id="rId19" Type="http://schemas.openxmlformats.org/officeDocument/2006/relationships/image" Target="../media/image171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86.emf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4" Type="http://schemas.openxmlformats.org/officeDocument/2006/relationships/image" Target="../media/image7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7.jpe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jpg"/><Relationship Id="rId3" Type="http://schemas.openxmlformats.org/officeDocument/2006/relationships/image" Target="../media/image208.png"/><Relationship Id="rId7" Type="http://schemas.openxmlformats.org/officeDocument/2006/relationships/image" Target="../media/image22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jpe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0.png"/><Relationship Id="rId4" Type="http://schemas.openxmlformats.org/officeDocument/2006/relationships/image" Target="../media/image22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80.png"/><Relationship Id="rId5" Type="http://schemas.openxmlformats.org/officeDocument/2006/relationships/image" Target="../media/image1470.png"/><Relationship Id="rId4" Type="http://schemas.openxmlformats.org/officeDocument/2006/relationships/image" Target="../media/image22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2.jpg"/><Relationship Id="rId4" Type="http://schemas.openxmlformats.org/officeDocument/2006/relationships/image" Target="../media/image2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5.png"/><Relationship Id="rId18" Type="http://schemas.openxmlformats.org/officeDocument/2006/relationships/image" Target="../media/image247.png"/><Relationship Id="rId3" Type="http://schemas.openxmlformats.org/officeDocument/2006/relationships/image" Target="../media/image7.jpeg"/><Relationship Id="rId21" Type="http://schemas.openxmlformats.org/officeDocument/2006/relationships/image" Target="../media/image248.png"/><Relationship Id="rId7" Type="http://schemas.openxmlformats.org/officeDocument/2006/relationships/image" Target="../media/image67.png"/><Relationship Id="rId12" Type="http://schemas.openxmlformats.org/officeDocument/2006/relationships/image" Target="../media/image171.png"/><Relationship Id="rId17" Type="http://schemas.openxmlformats.org/officeDocument/2006/relationships/image" Target="../media/image246.jpeg"/><Relationship Id="rId2" Type="http://schemas.openxmlformats.org/officeDocument/2006/relationships/image" Target="../media/image242.png"/><Relationship Id="rId16" Type="http://schemas.openxmlformats.org/officeDocument/2006/relationships/image" Target="../media/image172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.png"/><Relationship Id="rId11" Type="http://schemas.openxmlformats.org/officeDocument/2006/relationships/image" Target="../media/image170.png"/><Relationship Id="rId5" Type="http://schemas.openxmlformats.org/officeDocument/2006/relationships/image" Target="../media/image68.png"/><Relationship Id="rId15" Type="http://schemas.openxmlformats.org/officeDocument/2006/relationships/image" Target="../media/image70.png"/><Relationship Id="rId23" Type="http://schemas.openxmlformats.org/officeDocument/2006/relationships/image" Target="../media/image249.jpeg"/><Relationship Id="rId10" Type="http://schemas.openxmlformats.org/officeDocument/2006/relationships/image" Target="../media/image169.png"/><Relationship Id="rId19" Type="http://schemas.openxmlformats.org/officeDocument/2006/relationships/image" Target="../media/image173.jpeg"/><Relationship Id="rId4" Type="http://schemas.openxmlformats.org/officeDocument/2006/relationships/image" Target="../media/image243.png"/><Relationship Id="rId9" Type="http://schemas.openxmlformats.org/officeDocument/2006/relationships/image" Target="../media/image71.png"/><Relationship Id="rId14" Type="http://schemas.openxmlformats.org/officeDocument/2006/relationships/image" Target="../media/image69.png"/><Relationship Id="rId22" Type="http://schemas.openxmlformats.org/officeDocument/2006/relationships/image" Target="../media/image1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6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3.png"/><Relationship Id="rId5" Type="http://schemas.openxmlformats.org/officeDocument/2006/relationships/image" Target="../media/image237.png"/><Relationship Id="rId4" Type="http://schemas.openxmlformats.org/officeDocument/2006/relationships/image" Target="../media/image2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Young Kwan </a:t>
            </a:r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Kwon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New era of Nuclear Physics </a:t>
            </a:r>
          </a:p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w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ith RI beams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2083" y="4797152"/>
            <a:ext cx="231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2020.6.22~26</a:t>
            </a:r>
            <a:endParaRPr lang="en-US" altLang="ko-KR" b="1" dirty="0" smtClean="0"/>
          </a:p>
          <a:p>
            <a:pPr algn="ctr"/>
            <a:r>
              <a:rPr lang="ko-KR" altLang="en-US" b="1" dirty="0" err="1" smtClean="0"/>
              <a:t>핵물리학교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@ on-line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astrophysics with RIB’s (I)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2" y="1146371"/>
            <a:ext cx="7791128" cy="323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99792" y="4725144"/>
            <a:ext cx="3622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How are the chemical elements made ??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99574" y="510667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Unstable nuclei are playing a key role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: mass, reaction cross-section, beta decay life time </a:t>
            </a:r>
            <a:r>
              <a:rPr lang="en-US" altLang="ko-KR" sz="1600" b="1" dirty="0" err="1" smtClean="0"/>
              <a:t>etc</a:t>
            </a:r>
            <a:r>
              <a:rPr lang="en-US" altLang="ko-KR" sz="1600" b="1" dirty="0" smtClean="0"/>
              <a:t>…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8257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astrophysics with RIB’s (II)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39" y="772846"/>
            <a:ext cx="7536769" cy="564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58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New magic numbers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194" name="Picture 2" descr="D:\RISP(2018.01.15~)\발표자료\포항공대콜로퀴움\new_magic_numb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060848"/>
            <a:ext cx="5112568" cy="383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nuclear shell model magic numbers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16" y="1052736"/>
            <a:ext cx="357256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36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Terra incognita in nuclear chart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807167" cy="415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2785" y="5293657"/>
            <a:ext cx="3387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Stable isotopes: ~</a:t>
            </a:r>
            <a:r>
              <a:rPr lang="ko-KR" altLang="en-US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ko-KR" altLang="en-US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dirty="0" smtClean="0">
              <a:solidFill>
                <a:srgbClr val="113F7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Unstable isotopes: ~</a:t>
            </a:r>
            <a:r>
              <a:rPr lang="ko-KR" altLang="en-US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3,000</a:t>
            </a:r>
          </a:p>
          <a:p>
            <a:r>
              <a:rPr lang="en-US" altLang="ko-KR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Unknown isotopes: </a:t>
            </a:r>
            <a:r>
              <a:rPr lang="ko-KR" altLang="en-US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solidFill>
                  <a:srgbClr val="113F7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3,000~6,000</a:t>
            </a:r>
            <a:endParaRPr lang="ko-KR" altLang="en-US" dirty="0">
              <a:solidFill>
                <a:srgbClr val="113F7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9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RIB’s intensity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1043608" y="1013396"/>
            <a:ext cx="8905" cy="515190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8016874" y="4725144"/>
            <a:ext cx="11510" cy="1282600"/>
          </a:xfrm>
          <a:prstGeom prst="line">
            <a:avLst/>
          </a:prstGeom>
          <a:noFill/>
          <a:ln w="44450">
            <a:solidFill>
              <a:srgbClr val="990099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8004175" y="999108"/>
            <a:ext cx="0" cy="1593850"/>
          </a:xfrm>
          <a:prstGeom prst="line">
            <a:avLst/>
          </a:prstGeom>
          <a:noFill/>
          <a:ln w="44450">
            <a:solidFill>
              <a:srgbClr val="9900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 rot="16200000">
            <a:off x="7082685" y="3437836"/>
            <a:ext cx="18002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800" i="1" dirty="0">
                <a:solidFill>
                  <a:srgbClr val="990099"/>
                </a:solidFill>
                <a:latin typeface="Times New Roman" pitchFamily="18" charset="0"/>
              </a:rPr>
              <a:t>Complexity</a:t>
            </a:r>
            <a:endParaRPr lang="en-GB" sz="2800" dirty="0">
              <a:solidFill>
                <a:srgbClr val="113F71"/>
              </a:solidFill>
              <a:latin typeface="Arial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476625" y="908720"/>
            <a:ext cx="18224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Identification</a:t>
            </a:r>
            <a:endParaRPr lang="en-GB" sz="2400" dirty="0">
              <a:solidFill>
                <a:srgbClr val="113F7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40288" y="4553521"/>
            <a:ext cx="25400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dirty="0" smtClean="0">
                <a:solidFill>
                  <a:srgbClr val="113F71"/>
                </a:solidFill>
                <a:latin typeface="Times New Roman" pitchFamily="18" charset="0"/>
              </a:rPr>
              <a:t>(in)elastic scattering</a:t>
            </a:r>
            <a:endParaRPr lang="en-GB" sz="2000" dirty="0">
              <a:solidFill>
                <a:srgbClr val="113F71"/>
              </a:solidFill>
              <a:latin typeface="Arial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348288" y="4075683"/>
            <a:ext cx="12176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dirty="0">
                <a:solidFill>
                  <a:srgbClr val="113F71"/>
                </a:solidFill>
                <a:latin typeface="Times New Roman" pitchFamily="18" charset="0"/>
              </a:rPr>
              <a:t>COULEX</a:t>
            </a:r>
            <a:endParaRPr lang="en-GB" sz="2400" dirty="0">
              <a:solidFill>
                <a:srgbClr val="113F71"/>
              </a:solidFill>
              <a:latin typeface="Arial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882505" y="3515296"/>
            <a:ext cx="24978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dirty="0">
                <a:solidFill>
                  <a:srgbClr val="113F71"/>
                </a:solidFill>
                <a:latin typeface="Times New Roman" pitchFamily="18" charset="0"/>
              </a:rPr>
              <a:t>breakup, </a:t>
            </a:r>
            <a:r>
              <a:rPr lang="en-GB" sz="2000" dirty="0" smtClean="0">
                <a:solidFill>
                  <a:srgbClr val="113F71"/>
                </a:solidFill>
                <a:latin typeface="Times New Roman" pitchFamily="18" charset="0"/>
              </a:rPr>
              <a:t>knockout, ...</a:t>
            </a:r>
            <a:endParaRPr lang="en-GB" sz="2000" dirty="0">
              <a:solidFill>
                <a:srgbClr val="113F71"/>
              </a:solidFill>
              <a:latin typeface="Arial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413374" y="2589783"/>
            <a:ext cx="11748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400" dirty="0" err="1">
                <a:solidFill>
                  <a:srgbClr val="113F71"/>
                </a:solidFill>
                <a:latin typeface="Symbol" pitchFamily="18" charset="2"/>
              </a:rPr>
              <a:t>s</a:t>
            </a:r>
            <a:r>
              <a:rPr lang="en-GB" sz="2000" i="1" baseline="-14000" dirty="0" err="1">
                <a:solidFill>
                  <a:srgbClr val="113F71"/>
                </a:solidFill>
                <a:latin typeface="Times New Roman" pitchFamily="18" charset="0"/>
              </a:rPr>
              <a:t>R</a:t>
            </a:r>
            <a:r>
              <a:rPr lang="en-GB" sz="2800" dirty="0">
                <a:solidFill>
                  <a:srgbClr val="113F71"/>
                </a:solidFill>
                <a:latin typeface="Times New Roman" pitchFamily="18" charset="0"/>
              </a:rPr>
              <a:t> </a:t>
            </a:r>
            <a:r>
              <a:rPr lang="en-GB" sz="2000" dirty="0" smtClean="0">
                <a:solidFill>
                  <a:srgbClr val="113F71"/>
                </a:solidFill>
                <a:latin typeface="Times New Roman" pitchFamily="18" charset="0"/>
              </a:rPr>
              <a:t>, ...</a:t>
            </a:r>
            <a:endParaRPr lang="en-GB" sz="2000" dirty="0">
              <a:solidFill>
                <a:srgbClr val="113F71"/>
              </a:solidFill>
              <a:latin typeface="Arial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555776" y="3255367"/>
            <a:ext cx="14747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b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-</a:t>
            </a: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g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, </a:t>
            </a: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b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-</a:t>
            </a:r>
            <a:r>
              <a:rPr lang="en-GB" sz="2400" i="1" dirty="0">
                <a:solidFill>
                  <a:srgbClr val="990099"/>
                </a:solidFill>
                <a:latin typeface="Times New Roman" pitchFamily="18" charset="0"/>
              </a:rPr>
              <a:t>n</a:t>
            </a:r>
            <a:endParaRPr lang="en-GB" sz="2400" dirty="0">
              <a:solidFill>
                <a:srgbClr val="990099"/>
              </a:solidFill>
              <a:latin typeface="Arial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267744" y="2420888"/>
            <a:ext cx="2130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b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 (</a:t>
            </a: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t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 </a:t>
            </a:r>
            <a:r>
              <a:rPr lang="en-GB" sz="2400" baseline="-14000" dirty="0">
                <a:solidFill>
                  <a:srgbClr val="990099"/>
                </a:solidFill>
                <a:latin typeface="Times New Roman" pitchFamily="18" charset="0"/>
              </a:rPr>
              <a:t>1/2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 , </a:t>
            </a:r>
            <a:r>
              <a:rPr lang="en-GB" sz="2400" dirty="0" err="1">
                <a:solidFill>
                  <a:srgbClr val="990099"/>
                </a:solidFill>
                <a:latin typeface="Times New Roman" pitchFamily="18" charset="0"/>
              </a:rPr>
              <a:t>P</a:t>
            </a:r>
            <a:r>
              <a:rPr lang="en-GB" sz="2400" i="1" baseline="-14000" dirty="0" err="1">
                <a:solidFill>
                  <a:srgbClr val="990099"/>
                </a:solidFill>
                <a:latin typeface="Times New Roman" pitchFamily="18" charset="0"/>
              </a:rPr>
              <a:t>xn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)</a:t>
            </a:r>
            <a:endParaRPr lang="en-GB" sz="2400" dirty="0">
              <a:solidFill>
                <a:srgbClr val="990099"/>
              </a:solidFill>
              <a:latin typeface="Arial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524053" y="5229200"/>
            <a:ext cx="33603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dirty="0">
                <a:solidFill>
                  <a:srgbClr val="113F71"/>
                </a:solidFill>
                <a:latin typeface="Times New Roman" pitchFamily="18" charset="0"/>
              </a:rPr>
              <a:t>invariant mass spectroscopy</a:t>
            </a:r>
            <a:endParaRPr lang="en-GB" sz="2000" dirty="0">
              <a:solidFill>
                <a:srgbClr val="113F71"/>
              </a:solidFill>
              <a:latin typeface="Arial" charset="0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3987800" y="1556792"/>
            <a:ext cx="828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400" dirty="0">
                <a:solidFill>
                  <a:srgbClr val="000099"/>
                </a:solidFill>
                <a:latin typeface="Times New Roman" pitchFamily="18" charset="0"/>
              </a:rPr>
              <a:t>Mass</a:t>
            </a:r>
            <a:endParaRPr lang="en-GB" sz="2400" dirty="0">
              <a:solidFill>
                <a:srgbClr val="113F71"/>
              </a:solidFill>
              <a:latin typeface="Arial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4443288" y="5733256"/>
            <a:ext cx="31530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dirty="0" smtClean="0">
                <a:solidFill>
                  <a:srgbClr val="113F71"/>
                </a:solidFill>
                <a:latin typeface="Times New Roman" pitchFamily="18" charset="0"/>
              </a:rPr>
              <a:t>transfer, charge </a:t>
            </a:r>
            <a:r>
              <a:rPr lang="en-GB" sz="2000" dirty="0">
                <a:solidFill>
                  <a:srgbClr val="113F71"/>
                </a:solidFill>
                <a:latin typeface="Times New Roman" pitchFamily="18" charset="0"/>
              </a:rPr>
              <a:t>exchange, ...</a:t>
            </a:r>
            <a:endParaRPr lang="en-GB" sz="2000" dirty="0">
              <a:solidFill>
                <a:srgbClr val="113F71"/>
              </a:solidFill>
              <a:latin typeface="Arial" charset="0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190750" y="4710683"/>
            <a:ext cx="2281238" cy="40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spcBef>
                <a:spcPct val="0"/>
              </a:spcBef>
            </a:pP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b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-</a:t>
            </a: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g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-</a:t>
            </a: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g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, </a:t>
            </a: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b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-</a:t>
            </a:r>
            <a:r>
              <a:rPr lang="en-GB" sz="2400" dirty="0">
                <a:solidFill>
                  <a:srgbClr val="990099"/>
                </a:solidFill>
                <a:latin typeface="Symbol" pitchFamily="18" charset="2"/>
              </a:rPr>
              <a:t>g</a:t>
            </a:r>
            <a:r>
              <a:rPr lang="en-GB" sz="2400" dirty="0">
                <a:solidFill>
                  <a:srgbClr val="990099"/>
                </a:solidFill>
                <a:latin typeface="Times New Roman" pitchFamily="18" charset="0"/>
              </a:rPr>
              <a:t>-</a:t>
            </a:r>
            <a:r>
              <a:rPr lang="en-GB" sz="2400" i="1" dirty="0">
                <a:solidFill>
                  <a:srgbClr val="990099"/>
                </a:solidFill>
                <a:latin typeface="Times New Roman" pitchFamily="18" charset="0"/>
              </a:rPr>
              <a:t>n, </a:t>
            </a:r>
            <a:r>
              <a:rPr lang="en-GB" sz="2400" i="1" dirty="0" smtClean="0">
                <a:solidFill>
                  <a:srgbClr val="990099"/>
                </a:solidFill>
                <a:latin typeface="Symbol" pitchFamily="18" charset="2"/>
              </a:rPr>
              <a:t>m </a:t>
            </a:r>
            <a:r>
              <a:rPr lang="en-GB" sz="2400" i="1" dirty="0">
                <a:solidFill>
                  <a:srgbClr val="990099"/>
                </a:solidFill>
                <a:latin typeface="Times New Roman" pitchFamily="18" charset="0"/>
              </a:rPr>
              <a:t>...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016000" y="1444714"/>
            <a:ext cx="11779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dirty="0" smtClean="0">
                <a:solidFill>
                  <a:srgbClr val="FF3300"/>
                </a:solidFill>
                <a:latin typeface="Times New Roman" pitchFamily="18" charset="0"/>
              </a:rPr>
              <a:t> </a:t>
            </a:r>
            <a:r>
              <a:rPr lang="en-GB" sz="2000" i="1" dirty="0" smtClean="0">
                <a:solidFill>
                  <a:srgbClr val="FF3300"/>
                </a:solidFill>
                <a:latin typeface="Times New Roman" pitchFamily="18" charset="0"/>
              </a:rPr>
              <a:t>10/day</a:t>
            </a:r>
            <a:endParaRPr lang="en-GB" sz="2000" i="1" dirty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085850" y="2020778"/>
            <a:ext cx="11652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i="1" dirty="0">
                <a:solidFill>
                  <a:srgbClr val="FF3300"/>
                </a:solidFill>
                <a:latin typeface="Times New Roman" pitchFamily="18" charset="0"/>
              </a:rPr>
              <a:t>100/day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1058863" y="3748970"/>
            <a:ext cx="9620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i="1" dirty="0">
                <a:solidFill>
                  <a:srgbClr val="FF3300"/>
                </a:solidFill>
                <a:latin typeface="Times New Roman" pitchFamily="18" charset="0"/>
              </a:rPr>
              <a:t>10/sec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1084263" y="3100898"/>
            <a:ext cx="8096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i="1" dirty="0">
                <a:solidFill>
                  <a:srgbClr val="FF3300"/>
                </a:solidFill>
                <a:latin typeface="Times New Roman" pitchFamily="18" charset="0"/>
              </a:rPr>
              <a:t>1/sec</a:t>
            </a:r>
          </a:p>
        </p:txBody>
      </p:sp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1071563" y="2564904"/>
            <a:ext cx="8778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i="1" dirty="0">
                <a:solidFill>
                  <a:srgbClr val="FF3300"/>
                </a:solidFill>
                <a:latin typeface="Times New Roman" pitchFamily="18" charset="0"/>
              </a:rPr>
              <a:t>1/min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1031875" y="4469050"/>
            <a:ext cx="11144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i="1" dirty="0">
                <a:solidFill>
                  <a:srgbClr val="FF3300"/>
                </a:solidFill>
                <a:latin typeface="Times New Roman" pitchFamily="18" charset="0"/>
              </a:rPr>
              <a:t>100/sec</a:t>
            </a:r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1058863" y="5157192"/>
            <a:ext cx="10953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i="1" dirty="0">
                <a:solidFill>
                  <a:srgbClr val="FF3300"/>
                </a:solidFill>
                <a:latin typeface="Times New Roman" pitchFamily="18" charset="0"/>
              </a:rPr>
              <a:t>10</a:t>
            </a:r>
            <a:r>
              <a:rPr lang="en-GB" sz="2000" i="1" baseline="20000" dirty="0">
                <a:solidFill>
                  <a:srgbClr val="FF3300"/>
                </a:solidFill>
                <a:latin typeface="Times New Roman" pitchFamily="18" charset="0"/>
              </a:rPr>
              <a:t>3</a:t>
            </a:r>
            <a:r>
              <a:rPr lang="en-GB" sz="2000" i="1" dirty="0">
                <a:solidFill>
                  <a:srgbClr val="FF3300"/>
                </a:solidFill>
                <a:latin typeface="Times New Roman" pitchFamily="18" charset="0"/>
              </a:rPr>
              <a:t>/sec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043608" y="5765194"/>
            <a:ext cx="10953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i="1" dirty="0">
                <a:solidFill>
                  <a:srgbClr val="FF3300"/>
                </a:solidFill>
                <a:latin typeface="Times New Roman" pitchFamily="18" charset="0"/>
              </a:rPr>
              <a:t>10</a:t>
            </a:r>
            <a:r>
              <a:rPr lang="en-GB" sz="2000" i="1" baseline="24000" dirty="0">
                <a:solidFill>
                  <a:srgbClr val="FF3300"/>
                </a:solidFill>
                <a:latin typeface="Times New Roman" pitchFamily="18" charset="0"/>
              </a:rPr>
              <a:t>4</a:t>
            </a:r>
            <a:r>
              <a:rPr lang="en-GB" sz="2000" i="1" dirty="0">
                <a:solidFill>
                  <a:srgbClr val="FF3300"/>
                </a:solidFill>
                <a:latin typeface="Times New Roman" pitchFamily="18" charset="0"/>
              </a:rPr>
              <a:t>/sec</a:t>
            </a:r>
          </a:p>
        </p:txBody>
      </p:sp>
      <p:sp>
        <p:nvSpPr>
          <p:cNvPr id="30" name="Line 36"/>
          <p:cNvSpPr>
            <a:spLocks noChangeShapeType="1"/>
          </p:cNvSpPr>
          <p:nvPr/>
        </p:nvSpPr>
        <p:spPr bwMode="auto">
          <a:xfrm>
            <a:off x="3179763" y="3775646"/>
            <a:ext cx="0" cy="890587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31" name="Line 37"/>
          <p:cNvSpPr>
            <a:spLocks noChangeShapeType="1"/>
          </p:cNvSpPr>
          <p:nvPr/>
        </p:nvSpPr>
        <p:spPr bwMode="auto">
          <a:xfrm>
            <a:off x="5940152" y="3882008"/>
            <a:ext cx="0" cy="295275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32" name="Line 38"/>
          <p:cNvSpPr>
            <a:spLocks noChangeShapeType="1"/>
          </p:cNvSpPr>
          <p:nvPr/>
        </p:nvSpPr>
        <p:spPr bwMode="auto">
          <a:xfrm>
            <a:off x="5946775" y="3212083"/>
            <a:ext cx="0" cy="38735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33" name="Line 39"/>
          <p:cNvSpPr>
            <a:spLocks noChangeShapeType="1"/>
          </p:cNvSpPr>
          <p:nvPr/>
        </p:nvSpPr>
        <p:spPr bwMode="auto">
          <a:xfrm>
            <a:off x="3179763" y="2913633"/>
            <a:ext cx="0" cy="38735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34" name="Line 40"/>
          <p:cNvSpPr>
            <a:spLocks noChangeShapeType="1"/>
          </p:cNvSpPr>
          <p:nvPr/>
        </p:nvSpPr>
        <p:spPr bwMode="auto">
          <a:xfrm>
            <a:off x="5940152" y="4415408"/>
            <a:ext cx="0" cy="295275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35" name="Line 41"/>
          <p:cNvSpPr>
            <a:spLocks noChangeShapeType="1"/>
          </p:cNvSpPr>
          <p:nvPr/>
        </p:nvSpPr>
        <p:spPr bwMode="auto">
          <a:xfrm flipH="1">
            <a:off x="3316288" y="1988840"/>
            <a:ext cx="1111696" cy="475531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36" name="Line 42"/>
          <p:cNvSpPr>
            <a:spLocks noChangeShapeType="1"/>
          </p:cNvSpPr>
          <p:nvPr/>
        </p:nvSpPr>
        <p:spPr bwMode="auto">
          <a:xfrm>
            <a:off x="4427984" y="1988840"/>
            <a:ext cx="1224136" cy="648072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37" name="Line 43"/>
          <p:cNvSpPr>
            <a:spLocks noChangeShapeType="1"/>
          </p:cNvSpPr>
          <p:nvPr/>
        </p:nvSpPr>
        <p:spPr bwMode="auto">
          <a:xfrm>
            <a:off x="5940152" y="4941168"/>
            <a:ext cx="0" cy="387350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38" name="Text Box 19"/>
          <p:cNvSpPr txBox="1">
            <a:spLocks noChangeArrowheads="1"/>
          </p:cNvSpPr>
          <p:nvPr/>
        </p:nvSpPr>
        <p:spPr bwMode="auto">
          <a:xfrm>
            <a:off x="1043608" y="908720"/>
            <a:ext cx="11779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GB" sz="2000" i="1" dirty="0" smtClean="0">
                <a:solidFill>
                  <a:srgbClr val="FF3300"/>
                </a:solidFill>
                <a:latin typeface="Times New Roman" pitchFamily="18" charset="0"/>
              </a:rPr>
              <a:t> ~1/day</a:t>
            </a:r>
            <a:endParaRPr lang="en-GB" sz="2000" i="1" dirty="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39" name="Line 39"/>
          <p:cNvSpPr>
            <a:spLocks noChangeShapeType="1"/>
          </p:cNvSpPr>
          <p:nvPr/>
        </p:nvSpPr>
        <p:spPr bwMode="auto">
          <a:xfrm>
            <a:off x="4427984" y="1385466"/>
            <a:ext cx="0" cy="315342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  <p:sp>
        <p:nvSpPr>
          <p:cNvPr id="40" name="Line 43"/>
          <p:cNvSpPr>
            <a:spLocks noChangeShapeType="1"/>
          </p:cNvSpPr>
          <p:nvPr/>
        </p:nvSpPr>
        <p:spPr bwMode="auto">
          <a:xfrm>
            <a:off x="5940152" y="5589240"/>
            <a:ext cx="0" cy="288032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fr-FR">
              <a:solidFill>
                <a:srgbClr val="113F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7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ISOL vs IF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45" y="1723951"/>
            <a:ext cx="2160240" cy="77001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640698" y="4165669"/>
            <a:ext cx="3386648" cy="639379"/>
            <a:chOff x="395536" y="3789040"/>
            <a:chExt cx="7092280" cy="1325801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3836084"/>
              <a:ext cx="4248472" cy="1278757"/>
            </a:xfrm>
            <a:prstGeom prst="rect">
              <a:avLst/>
            </a:prstGeom>
          </p:spPr>
        </p:pic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5856" y="3789040"/>
              <a:ext cx="4211960" cy="758912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11560" y="5309919"/>
            <a:ext cx="7885682" cy="830997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  <a:sym typeface="Wingdings"/>
              </a:rPr>
              <a:t>IF(In-Flight</a:t>
            </a:r>
            <a:r>
              <a:rPr kumimoji="0" lang="en-US" sz="1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  <a:sym typeface="Wingdings"/>
              </a:rPr>
              <a:t> methods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  <a:sym typeface="Wingdings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  <a:sym typeface="Wingdings"/>
              </a:rPr>
              <a:t>Stable Heavy ion beam  thin target 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  <a:sym typeface="Wingdings"/>
              </a:rPr>
              <a:t> projectile fragmentation,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  <a:sym typeface="Wingdings"/>
              </a:rPr>
              <a:t> fission,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맑은 고딕"/>
                <a:sym typeface="Wingdings"/>
              </a:rPr>
              <a:t> </a:t>
            </a:r>
            <a:r>
              <a:rPr lang="en-US" sz="1600" kern="0" dirty="0" smtClean="0">
                <a:solidFill>
                  <a:prstClr val="black"/>
                </a:solidFill>
                <a:latin typeface="맑은 고딕"/>
                <a:sym typeface="Wingdings"/>
              </a:rPr>
              <a:t>                                                    multi-nucleon transfer reaction, …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  <a:sym typeface="Wingding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5944" y="980728"/>
            <a:ext cx="7761297" cy="584775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ISOL(Isotope Separator On-Line)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itchFamily="2" charset="2"/>
              </a:rPr>
              <a:t>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thick target (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eg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Uranium Carbide)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  <a:sym typeface="Wingdings" pitchFamily="2" charset="2"/>
              </a:rPr>
              <a:t> target spallation or fission (low energy)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3242123" y="1736692"/>
            <a:ext cx="1512168" cy="639379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RI Ions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200441" y="1704955"/>
            <a:ext cx="1872208" cy="730362"/>
          </a:xfrm>
          <a:prstGeom prst="rightArrow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Reacceleration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096612" y="4517831"/>
            <a:ext cx="2688005" cy="697488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RI ion beam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096613" y="3456711"/>
            <a:ext cx="2054878" cy="720080"/>
          </a:xfrm>
          <a:prstGeom prst="right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Stopping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5" name="Picture 5"/>
          <p:cNvPicPr>
            <a:picLocks noChangeAspect="1"/>
          </p:cNvPicPr>
          <p:nvPr/>
        </p:nvPicPr>
        <p:blipFill rotWithShape="1">
          <a:blip r:embed="rId5"/>
          <a:srcRect l="71659" r="14074" b="18584"/>
          <a:stretch/>
        </p:blipFill>
        <p:spPr>
          <a:xfrm>
            <a:off x="7222511" y="1923047"/>
            <a:ext cx="286941" cy="2979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48713" y="1871715"/>
            <a:ext cx="1051891" cy="369332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RI Beam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 rotWithShape="1">
          <a:blip r:embed="rId5"/>
          <a:srcRect l="71659" r="14074" b="18584"/>
          <a:stretch/>
        </p:blipFill>
        <p:spPr>
          <a:xfrm>
            <a:off x="6971037" y="4727078"/>
            <a:ext cx="286941" cy="2979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09452" y="4552901"/>
            <a:ext cx="1350050" cy="646331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Fast Beam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Experiment</a:t>
            </a:r>
          </a:p>
        </p:txBody>
      </p:sp>
      <p:pic>
        <p:nvPicPr>
          <p:cNvPr id="21" name="Picture 5"/>
          <p:cNvPicPr>
            <a:picLocks noChangeAspect="1"/>
          </p:cNvPicPr>
          <p:nvPr/>
        </p:nvPicPr>
        <p:blipFill rotWithShape="1">
          <a:blip r:embed="rId5"/>
          <a:srcRect l="71659" r="14074" b="18584"/>
          <a:stretch/>
        </p:blipFill>
        <p:spPr>
          <a:xfrm>
            <a:off x="6352023" y="3630849"/>
            <a:ext cx="286941" cy="2979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911004" y="3265026"/>
            <a:ext cx="1961845" cy="923330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Stopped Beam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Experiment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(Traps)</a:t>
            </a: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3" name="위쪽/아래쪽 화살표 22"/>
          <p:cNvSpPr/>
          <p:nvPr/>
        </p:nvSpPr>
        <p:spPr>
          <a:xfrm>
            <a:off x="5060876" y="2435317"/>
            <a:ext cx="144016" cy="1021394"/>
          </a:xfrm>
          <a:prstGeom prst="upDownArrow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8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RIB facilities in the world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Picture 8" descr="World_20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701" y="908720"/>
            <a:ext cx="6592454" cy="4654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50245" y="5477017"/>
            <a:ext cx="209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113F71"/>
                </a:solidFill>
              </a:rPr>
              <a:t>Slide from B. Sherrill</a:t>
            </a:r>
            <a:endParaRPr lang="ko-KR" altLang="en-US" sz="1600" dirty="0">
              <a:solidFill>
                <a:srgbClr val="113F7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8675" y="2629531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6600CC"/>
                </a:solidFill>
              </a:rPr>
              <a:t>KISS (KEK-IPNS)</a:t>
            </a:r>
            <a:endParaRPr lang="ko-KR" altLang="en-US" sz="1200" dirty="0">
              <a:solidFill>
                <a:srgbClr val="66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0603" y="5785652"/>
            <a:ext cx="5435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RIBs : Variety, Intensity, Energy, Purity</a:t>
            </a:r>
            <a:endParaRPr lang="ko-KR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80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55606" y="2847512"/>
            <a:ext cx="240482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RISP Overview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6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B9B892-993F-F948-9BFA-B7E6AAB7EEFC}"/>
              </a:ext>
            </a:extLst>
          </p:cNvPr>
          <p:cNvSpPr/>
          <p:nvPr/>
        </p:nvSpPr>
        <p:spPr>
          <a:xfrm>
            <a:off x="5663818" y="3660016"/>
            <a:ext cx="3516694" cy="193899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Providing high intensity RI beams by ISOL and IF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ISOL: direct fission of </a:t>
            </a:r>
            <a:r>
              <a:rPr lang="en-US" altLang="ko-KR" sz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238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 by 70 MeV proton</a:t>
            </a:r>
          </a:p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IF: 200 MeV/u 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238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 (intensity: 8.3 p</a:t>
            </a:r>
            <a:r>
              <a:rPr lang="el-GR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A)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Providing high quality neutron-rich beams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e.g., 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132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 with up to 250 MeV/u,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up to 10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particles per second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Providing More exotic RI beam </a:t>
            </a: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production by combination of ISOL and IF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60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2522" y="2132856"/>
            <a:ext cx="8591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Budget:  KRW </a:t>
            </a:r>
            <a:r>
              <a:rPr lang="en-US" altLang="ko-KR" b="1" dirty="0" smtClean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1,498 </a:t>
            </a:r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billion (US$ </a:t>
            </a:r>
            <a:r>
              <a:rPr lang="en-US" altLang="ko-KR" b="1" dirty="0" smtClean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1.23 </a:t>
            </a:r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billion, 1$=</a:t>
            </a:r>
            <a:r>
              <a:rPr lang="en-US" altLang="ko-KR" b="1" dirty="0" smtClean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1,209krw</a:t>
            </a:r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)</a:t>
            </a:r>
            <a:endParaRPr lang="en-US" altLang="ko-KR" dirty="0">
              <a:solidFill>
                <a:srgbClr val="000000"/>
              </a:solidFill>
              <a:ea typeface="HY동녘B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113F71"/>
                </a:solidFill>
              </a:rPr>
              <a:t>                    - accelerators and experimental apparatus : </a:t>
            </a:r>
            <a:r>
              <a:rPr lang="en-US" altLang="ko-KR" sz="1400" dirty="0" smtClean="0">
                <a:solidFill>
                  <a:srgbClr val="113F71"/>
                </a:solidFill>
              </a:rPr>
              <a:t>502.8 </a:t>
            </a:r>
            <a:r>
              <a:rPr lang="en-US" altLang="ko-KR" sz="1400" dirty="0">
                <a:solidFill>
                  <a:srgbClr val="113F71"/>
                </a:solidFill>
              </a:rPr>
              <a:t>billion won</a:t>
            </a:r>
          </a:p>
          <a:p>
            <a:r>
              <a:rPr lang="en-US" altLang="ko-KR" sz="1400" dirty="0">
                <a:solidFill>
                  <a:srgbClr val="113F71"/>
                </a:solidFill>
              </a:rPr>
              <a:t>                    - civil engineering &amp; </a:t>
            </a:r>
            <a:r>
              <a:rPr lang="en-US" altLang="ko-KR" sz="1400" dirty="0">
                <a:solidFill>
                  <a:srgbClr val="113F71">
                    <a:lumMod val="60000"/>
                    <a:lumOff val="40000"/>
                  </a:srgbClr>
                </a:solidFill>
              </a:rPr>
              <a:t>conventional facilities : </a:t>
            </a:r>
            <a:r>
              <a:rPr lang="en-US" altLang="ko-KR" sz="1400" dirty="0" smtClean="0">
                <a:solidFill>
                  <a:srgbClr val="113F71">
                    <a:lumMod val="60000"/>
                    <a:lumOff val="40000"/>
                  </a:srgbClr>
                </a:solidFill>
              </a:rPr>
              <a:t>996 </a:t>
            </a:r>
            <a:r>
              <a:rPr lang="en-US" altLang="ko-KR" sz="1400" dirty="0">
                <a:solidFill>
                  <a:srgbClr val="113F71">
                    <a:lumMod val="60000"/>
                    <a:lumOff val="40000"/>
                  </a:srgbClr>
                </a:solidFill>
              </a:rPr>
              <a:t>billion won (incl. site 357 billion won)      </a:t>
            </a:r>
            <a:endParaRPr lang="en-US" altLang="ko-KR" sz="1400" dirty="0">
              <a:solidFill>
                <a:srgbClr val="002060"/>
              </a:solidFill>
              <a:ea typeface="HY동녘B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113F71"/>
                </a:solidFill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Period:   2011.12 ~ 2021.12 </a:t>
            </a:r>
            <a:endParaRPr lang="ko-KR" altLang="en-US" b="1" dirty="0">
              <a:solidFill>
                <a:srgbClr val="000000"/>
              </a:solidFill>
              <a:ea typeface="HY동녘B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520" y="1049254"/>
            <a:ext cx="838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Goal: </a:t>
            </a:r>
            <a:r>
              <a:rPr lang="en-US" altLang="ko-KR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To build </a:t>
            </a:r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a heavy ion accelerator complex RAON, </a:t>
            </a:r>
          </a:p>
          <a:p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rare isotope science </a:t>
            </a:r>
            <a:r>
              <a:rPr lang="en-US" altLang="ko-KR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research in Korea.</a:t>
            </a:r>
          </a:p>
          <a:p>
            <a:r>
              <a:rPr lang="en-US" altLang="ko-KR" sz="2400" kern="0" dirty="0">
                <a:solidFill>
                  <a:srgbClr val="113F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50" charset="-127"/>
                <a:cs typeface="Arial Unicode MS" pitchFamily="50" charset="-127"/>
              </a:rPr>
              <a:t>        </a:t>
            </a:r>
            <a:r>
              <a:rPr lang="en-US" altLang="ko-KR" sz="1400" kern="0" dirty="0">
                <a:solidFill>
                  <a:srgbClr val="113F71"/>
                </a:solidFill>
                <a:ea typeface="Arial Unicode MS" pitchFamily="50" charset="-127"/>
                <a:cs typeface="Arial Unicode MS" pitchFamily="50" charset="-127"/>
              </a:rPr>
              <a:t>* RAON - </a:t>
            </a:r>
            <a:r>
              <a:rPr lang="en-US" altLang="ko-KR" sz="1400" kern="0" dirty="0">
                <a:solidFill>
                  <a:srgbClr val="FF0000"/>
                </a:solidFill>
                <a:ea typeface="Arial Unicode MS" pitchFamily="50" charset="-127"/>
                <a:cs typeface="Arial Unicode MS" pitchFamily="50" charset="-127"/>
              </a:rPr>
              <a:t>R</a:t>
            </a:r>
            <a:r>
              <a:rPr lang="en-US" altLang="ko-KR" sz="1400" kern="0" dirty="0">
                <a:solidFill>
                  <a:srgbClr val="113F71"/>
                </a:solidFill>
                <a:ea typeface="Arial Unicode MS" pitchFamily="50" charset="-127"/>
                <a:cs typeface="Arial Unicode MS" pitchFamily="50" charset="-127"/>
              </a:rPr>
              <a:t>are isotope </a:t>
            </a:r>
            <a:r>
              <a:rPr lang="en-US" altLang="ko-KR" sz="1400" kern="0" dirty="0">
                <a:solidFill>
                  <a:srgbClr val="FF0000"/>
                </a:solidFill>
                <a:ea typeface="Arial Unicode MS" pitchFamily="50" charset="-127"/>
                <a:cs typeface="Arial Unicode MS" pitchFamily="50" charset="-127"/>
              </a:rPr>
              <a:t>A</a:t>
            </a:r>
            <a:r>
              <a:rPr lang="en-US" altLang="ko-KR" sz="1400" kern="0" dirty="0">
                <a:solidFill>
                  <a:srgbClr val="113F71"/>
                </a:solidFill>
                <a:ea typeface="Arial Unicode MS" pitchFamily="50" charset="-127"/>
                <a:cs typeface="Arial Unicode MS" pitchFamily="50" charset="-127"/>
              </a:rPr>
              <a:t>ccelerator complex for </a:t>
            </a:r>
            <a:r>
              <a:rPr lang="en-US" altLang="ko-KR" sz="1400" kern="0" dirty="0">
                <a:solidFill>
                  <a:srgbClr val="FF0000"/>
                </a:solidFill>
                <a:ea typeface="Arial Unicode MS" pitchFamily="50" charset="-127"/>
                <a:cs typeface="Arial Unicode MS" pitchFamily="50" charset="-127"/>
              </a:rPr>
              <a:t>ON</a:t>
            </a:r>
            <a:r>
              <a:rPr lang="en-US" altLang="ko-KR" sz="1400" kern="0" dirty="0">
                <a:solidFill>
                  <a:srgbClr val="113F71"/>
                </a:solidFill>
                <a:ea typeface="Arial Unicode MS" pitchFamily="50" charset="-127"/>
                <a:cs typeface="Arial Unicode MS" pitchFamily="50" charset="-127"/>
              </a:rPr>
              <a:t>-line experiments</a:t>
            </a:r>
            <a:endParaRPr lang="ko-KR" altLang="en-US" sz="1400" dirty="0">
              <a:solidFill>
                <a:srgbClr val="000000"/>
              </a:solidFill>
              <a:ea typeface="HY동녘B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28474" y="1154419"/>
            <a:ext cx="154502" cy="164510"/>
            <a:chOff x="1969226" y="3480514"/>
            <a:chExt cx="481373" cy="497205"/>
          </a:xfrm>
        </p:grpSpPr>
        <p:sp>
          <p:nvSpPr>
            <p:cNvPr id="24" name="타원 23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타원 24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28632" y="2236922"/>
            <a:ext cx="154502" cy="164510"/>
            <a:chOff x="1969226" y="3480514"/>
            <a:chExt cx="481373" cy="497205"/>
          </a:xfrm>
        </p:grpSpPr>
        <p:sp>
          <p:nvSpPr>
            <p:cNvPr id="29" name="타원 28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타원 29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27874" y="2937546"/>
            <a:ext cx="154502" cy="164510"/>
            <a:chOff x="1969226" y="3480514"/>
            <a:chExt cx="481373" cy="497205"/>
          </a:xfrm>
        </p:grpSpPr>
        <p:sp>
          <p:nvSpPr>
            <p:cNvPr id="32" name="타원 31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타원 32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179512" y="926150"/>
            <a:ext cx="8797946" cy="2430841"/>
          </a:xfrm>
          <a:prstGeom prst="roundRect">
            <a:avLst>
              <a:gd name="adj" fmla="val 6535"/>
            </a:avLst>
          </a:prstGeom>
          <a:noFill/>
          <a:ln w="28575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Rare Isotope Science Project (RISP)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00117" y="5292697"/>
            <a:ext cx="3202191" cy="967914"/>
            <a:chOff x="5832598" y="3942990"/>
            <a:chExt cx="3363173" cy="1182978"/>
          </a:xfrm>
        </p:grpSpPr>
        <p:sp>
          <p:nvSpPr>
            <p:cNvPr id="73" name="TextBox 72"/>
            <p:cNvSpPr txBox="1"/>
            <p:nvPr/>
          </p:nvSpPr>
          <p:spPr>
            <a:xfrm>
              <a:off x="5832598" y="3942990"/>
              <a:ext cx="3363173" cy="789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600">
                  <a:solidFill>
                    <a:srgbClr val="002060"/>
                  </a:solidFill>
                </a:defRPr>
              </a:lvl1pPr>
            </a:lstStyle>
            <a:p>
              <a:pPr latinLnBrk="0">
                <a:lnSpc>
                  <a:spcPct val="100000"/>
                </a:lnSpc>
              </a:pPr>
              <a:r>
                <a:rPr lang="en-US" altLang="en-US" sz="900" b="1" dirty="0">
                  <a:solidFill>
                    <a:schemeClr val="tx2"/>
                  </a:solidFill>
                  <a:cs typeface="Times New Roman" pitchFamily="18" charset="0"/>
                </a:rPr>
                <a:t>Construction of research and support facility to ensure the stable operation of the heavy-ion accelerator, experiment systems, and to establish a comfortable research environment</a:t>
              </a:r>
              <a:endParaRPr lang="en-US" altLang="ko-KR" sz="900" b="1" dirty="0">
                <a:solidFill>
                  <a:schemeClr val="tx2"/>
                </a:solidFill>
                <a:cs typeface="Times New Roman" pitchFamily="18" charset="0"/>
              </a:endParaRPr>
            </a:p>
            <a:p>
              <a:pPr latinLnBrk="0">
                <a:lnSpc>
                  <a:spcPct val="100000"/>
                </a:lnSpc>
              </a:pPr>
              <a:endParaRPr lang="en-US" altLang="ko-KR" sz="9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51793" y="4674573"/>
              <a:ext cx="3071112" cy="451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en-US" altLang="ko-KR" sz="900" b="1" dirty="0">
                  <a:solidFill>
                    <a:schemeClr val="tx2"/>
                  </a:solidFill>
                  <a:cs typeface="Times New Roman" pitchFamily="18" charset="0"/>
                </a:rPr>
                <a:t>※ Accelerator and experiment buildings, support facility, administrative buildings, and guest house, etc.</a:t>
              </a:r>
            </a:p>
          </p:txBody>
        </p:sp>
      </p:grpSp>
      <p:sp>
        <p:nvSpPr>
          <p:cNvPr id="57" name="자유형 56"/>
          <p:cNvSpPr/>
          <p:nvPr/>
        </p:nvSpPr>
        <p:spPr>
          <a:xfrm>
            <a:off x="178297" y="3784035"/>
            <a:ext cx="3292562" cy="238898"/>
          </a:xfrm>
          <a:custGeom>
            <a:avLst/>
            <a:gdLst>
              <a:gd name="connsiteX0" fmla="*/ 3072714 w 3072714"/>
              <a:gd name="connsiteY0" fmla="*/ 238898 h 238898"/>
              <a:gd name="connsiteX1" fmla="*/ 2833816 w 3072714"/>
              <a:gd name="connsiteY1" fmla="*/ 0 h 238898"/>
              <a:gd name="connsiteX2" fmla="*/ 0 w 3072714"/>
              <a:gd name="connsiteY2" fmla="*/ 0 h 23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714" h="238898">
                <a:moveTo>
                  <a:pt x="3072714" y="238898"/>
                </a:moveTo>
                <a:lnTo>
                  <a:pt x="2833816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9" name="Picture 3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859" y="3741622"/>
            <a:ext cx="2109253" cy="11531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68573" y="3863807"/>
            <a:ext cx="35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en-US" sz="900" b="1" dirty="0">
                <a:solidFill>
                  <a:schemeClr val="tx2"/>
                </a:solidFill>
                <a:cs typeface="Times New Roman" pitchFamily="18" charset="0"/>
              </a:rPr>
              <a:t>Development, installation, and commissioning of the accelerator systems that provides high-energy (200MeV/u) and high-power (400kW) heavy-ion beam</a:t>
            </a:r>
            <a:endParaRPr lang="en-US" altLang="ko-KR" sz="900" b="1" dirty="0">
              <a:solidFill>
                <a:schemeClr val="tx2"/>
              </a:solidFill>
              <a:cs typeface="Times New Roman" pitchFamily="18" charset="0"/>
            </a:endParaRPr>
          </a:p>
          <a:p>
            <a:pPr latinLnBrk="0"/>
            <a:endParaRPr lang="en-US" altLang="ko-KR" sz="9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09460" y="3445628"/>
            <a:ext cx="2443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en-US" sz="1600" b="1" dirty="0">
                <a:solidFill>
                  <a:srgbClr val="0000FF"/>
                </a:solidFill>
                <a:cs typeface="Times New Roman" pitchFamily="18" charset="0"/>
              </a:rPr>
              <a:t>System Installation Project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08131" y="4856032"/>
            <a:ext cx="2567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en-US" sz="1600" b="1" dirty="0">
                <a:solidFill>
                  <a:srgbClr val="0000FF"/>
                </a:solidFill>
                <a:cs typeface="Times New Roman" pitchFamily="18" charset="0"/>
              </a:rPr>
              <a:t>Facility Construction Project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22217" r="6688" b="12114"/>
          <a:stretch/>
        </p:blipFill>
        <p:spPr>
          <a:xfrm>
            <a:off x="3470859" y="5189630"/>
            <a:ext cx="2109253" cy="1182646"/>
          </a:xfrm>
          <a:prstGeom prst="rect">
            <a:avLst/>
          </a:prstGeom>
        </p:spPr>
      </p:pic>
      <p:sp>
        <p:nvSpPr>
          <p:cNvPr id="75" name="자유형 74"/>
          <p:cNvSpPr/>
          <p:nvPr/>
        </p:nvSpPr>
        <p:spPr>
          <a:xfrm>
            <a:off x="178297" y="5213855"/>
            <a:ext cx="3292562" cy="238898"/>
          </a:xfrm>
          <a:custGeom>
            <a:avLst/>
            <a:gdLst>
              <a:gd name="connsiteX0" fmla="*/ 3072714 w 3072714"/>
              <a:gd name="connsiteY0" fmla="*/ 238898 h 238898"/>
              <a:gd name="connsiteX1" fmla="*/ 2833816 w 3072714"/>
              <a:gd name="connsiteY1" fmla="*/ 0 h 238898"/>
              <a:gd name="connsiteX2" fmla="*/ 0 w 3072714"/>
              <a:gd name="connsiteY2" fmla="*/ 0 h 23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714" h="238898">
                <a:moveTo>
                  <a:pt x="3072714" y="238898"/>
                </a:moveTo>
                <a:lnTo>
                  <a:pt x="2833816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29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 b="22990"/>
          <a:stretch/>
        </p:blipFill>
        <p:spPr>
          <a:xfrm>
            <a:off x="-1588" y="602115"/>
            <a:ext cx="9144000" cy="5059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7070537" y="2582636"/>
            <a:ext cx="672224" cy="3316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IF System</a:t>
            </a:r>
            <a:endParaRPr lang="ko-KR" altLang="en-US" sz="1000" b="1" dirty="0"/>
          </a:p>
        </p:txBody>
      </p:sp>
      <p:cxnSp>
        <p:nvCxnSpPr>
          <p:cNvPr id="7" name="꺾인 연결선 6"/>
          <p:cNvCxnSpPr>
            <a:endCxn id="6" idx="1"/>
          </p:cNvCxnSpPr>
          <p:nvPr/>
        </p:nvCxnSpPr>
        <p:spPr>
          <a:xfrm rot="5400000" flipH="1" flipV="1">
            <a:off x="6633222" y="3031941"/>
            <a:ext cx="720804" cy="153825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956376" y="2942794"/>
            <a:ext cx="478374" cy="285087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BIS</a:t>
            </a:r>
            <a:endParaRPr lang="ko-KR" altLang="en-US" sz="1000" b="1" dirty="0"/>
          </a:p>
        </p:txBody>
      </p:sp>
      <p:cxnSp>
        <p:nvCxnSpPr>
          <p:cNvPr id="9" name="꺾인 연결선 8"/>
          <p:cNvCxnSpPr>
            <a:endCxn id="8" idx="1"/>
          </p:cNvCxnSpPr>
          <p:nvPr/>
        </p:nvCxnSpPr>
        <p:spPr>
          <a:xfrm flipV="1">
            <a:off x="7599550" y="3085338"/>
            <a:ext cx="356826" cy="314998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8244408" y="3400336"/>
            <a:ext cx="462757" cy="269635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R" sz="1000" b="1" dirty="0"/>
              <a:t>μ</a:t>
            </a:r>
            <a:r>
              <a:rPr lang="en-US" altLang="ko-KR" sz="1000" b="1" dirty="0"/>
              <a:t>SR</a:t>
            </a:r>
            <a:endParaRPr lang="ko-KR" altLang="en-US" sz="1000" b="1" dirty="0"/>
          </a:p>
        </p:txBody>
      </p:sp>
      <p:cxnSp>
        <p:nvCxnSpPr>
          <p:cNvPr id="11" name="꺾인 연결선 10"/>
          <p:cNvCxnSpPr>
            <a:endCxn id="10" idx="1"/>
          </p:cNvCxnSpPr>
          <p:nvPr/>
        </p:nvCxnSpPr>
        <p:spPr>
          <a:xfrm flipV="1">
            <a:off x="7763617" y="3535154"/>
            <a:ext cx="480791" cy="250828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100371" y="2492408"/>
            <a:ext cx="817118" cy="339056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HPMMS/</a:t>
            </a:r>
          </a:p>
          <a:p>
            <a:pPr algn="ctr"/>
            <a:r>
              <a:rPr lang="en-US" altLang="ko-KR" sz="1000" b="1" dirty="0"/>
              <a:t>CLS</a:t>
            </a:r>
            <a:endParaRPr lang="ko-KR" altLang="en-US" sz="1000" b="1" dirty="0"/>
          </a:p>
        </p:txBody>
      </p:sp>
      <p:cxnSp>
        <p:nvCxnSpPr>
          <p:cNvPr id="13" name="꺾인 연결선 12"/>
          <p:cNvCxnSpPr>
            <a:endCxn id="12" idx="1"/>
          </p:cNvCxnSpPr>
          <p:nvPr/>
        </p:nvCxnSpPr>
        <p:spPr>
          <a:xfrm rot="5400000" flipH="1" flipV="1">
            <a:off x="4666682" y="2904522"/>
            <a:ext cx="676275" cy="191104"/>
          </a:xfrm>
          <a:prstGeom prst="bentConnector2">
            <a:avLst/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3404935" y="2689838"/>
            <a:ext cx="518993" cy="245530"/>
          </a:xfrm>
          <a:prstGeom prst="roundRect">
            <a:avLst/>
          </a:prstGeom>
          <a:solidFill>
            <a:srgbClr val="78D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SCL2</a:t>
            </a:r>
            <a:endParaRPr lang="ko-KR" altLang="en-US" sz="1000" b="1" dirty="0"/>
          </a:p>
        </p:txBody>
      </p:sp>
      <p:cxnSp>
        <p:nvCxnSpPr>
          <p:cNvPr id="15" name="꺾인 연결선 14"/>
          <p:cNvCxnSpPr>
            <a:endCxn id="14" idx="3"/>
          </p:cNvCxnSpPr>
          <p:nvPr/>
        </p:nvCxnSpPr>
        <p:spPr>
          <a:xfrm rot="16200000" flipV="1">
            <a:off x="3781208" y="2955323"/>
            <a:ext cx="415278" cy="129838"/>
          </a:xfrm>
          <a:prstGeom prst="bentConnector2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067944" y="2330307"/>
            <a:ext cx="772617" cy="3316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ISOL System</a:t>
            </a:r>
            <a:endParaRPr lang="ko-KR" altLang="en-US" sz="1000" b="1" dirty="0"/>
          </a:p>
        </p:txBody>
      </p:sp>
      <p:cxnSp>
        <p:nvCxnSpPr>
          <p:cNvPr id="17" name="꺾인 연결선 16"/>
          <p:cNvCxnSpPr>
            <a:endCxn id="16" idx="2"/>
          </p:cNvCxnSpPr>
          <p:nvPr/>
        </p:nvCxnSpPr>
        <p:spPr>
          <a:xfrm rot="16200000" flipV="1">
            <a:off x="4077907" y="3038283"/>
            <a:ext cx="847017" cy="94324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148064" y="4835948"/>
            <a:ext cx="685567" cy="261255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LAMPS</a:t>
            </a:r>
            <a:endParaRPr lang="ko-KR" altLang="en-US" sz="1000" b="1" dirty="0"/>
          </a:p>
        </p:txBody>
      </p:sp>
      <p:cxnSp>
        <p:nvCxnSpPr>
          <p:cNvPr id="19" name="꺾인 연결선 18"/>
          <p:cNvCxnSpPr>
            <a:endCxn id="18" idx="3"/>
          </p:cNvCxnSpPr>
          <p:nvPr/>
        </p:nvCxnSpPr>
        <p:spPr>
          <a:xfrm rot="5400000">
            <a:off x="5653192" y="4539124"/>
            <a:ext cx="607891" cy="247012"/>
          </a:xfrm>
          <a:prstGeom prst="bentConnector2">
            <a:avLst/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3779912" y="4307813"/>
            <a:ext cx="821309" cy="263317"/>
          </a:xfrm>
          <a:prstGeom prst="roundRect">
            <a:avLst/>
          </a:prstGeom>
          <a:solidFill>
            <a:srgbClr val="78D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Cyclotron</a:t>
            </a:r>
            <a:endParaRPr lang="ko-KR" altLang="en-US" sz="1000" b="1" dirty="0"/>
          </a:p>
        </p:txBody>
      </p:sp>
      <p:cxnSp>
        <p:nvCxnSpPr>
          <p:cNvPr id="21" name="꺾인 연결선 20"/>
          <p:cNvCxnSpPr>
            <a:endCxn id="20" idx="3"/>
          </p:cNvCxnSpPr>
          <p:nvPr/>
        </p:nvCxnSpPr>
        <p:spPr>
          <a:xfrm rot="5400000">
            <a:off x="4472922" y="4153047"/>
            <a:ext cx="414725" cy="158125"/>
          </a:xfrm>
          <a:prstGeom prst="bentConnector2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843808" y="2689838"/>
            <a:ext cx="519158" cy="252957"/>
          </a:xfrm>
          <a:prstGeom prst="roundRect">
            <a:avLst/>
          </a:prstGeom>
          <a:solidFill>
            <a:srgbClr val="78D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SCL3</a:t>
            </a:r>
            <a:endParaRPr lang="ko-KR" altLang="en-US" sz="1000" b="1" dirty="0"/>
          </a:p>
        </p:txBody>
      </p:sp>
      <p:cxnSp>
        <p:nvCxnSpPr>
          <p:cNvPr id="23" name="꺾인 연결선 22"/>
          <p:cNvCxnSpPr>
            <a:endCxn id="22" idx="2"/>
          </p:cNvCxnSpPr>
          <p:nvPr/>
        </p:nvCxnSpPr>
        <p:spPr>
          <a:xfrm rot="16200000" flipV="1">
            <a:off x="2970368" y="3075814"/>
            <a:ext cx="457542" cy="191503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131840" y="2298041"/>
            <a:ext cx="519518" cy="2450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SCL1</a:t>
            </a:r>
            <a:endParaRPr lang="ko-KR" altLang="en-US" sz="1000" b="1" dirty="0"/>
          </a:p>
        </p:txBody>
      </p:sp>
      <p:cxnSp>
        <p:nvCxnSpPr>
          <p:cNvPr id="25" name="꺾인 연결선 24"/>
          <p:cNvCxnSpPr>
            <a:endCxn id="24" idx="1"/>
          </p:cNvCxnSpPr>
          <p:nvPr/>
        </p:nvCxnSpPr>
        <p:spPr>
          <a:xfrm flipV="1">
            <a:off x="2775770" y="2420578"/>
            <a:ext cx="356070" cy="183162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4759347" y="3153041"/>
            <a:ext cx="641645" cy="237615"/>
          </a:xfrm>
          <a:prstGeom prst="roundRect">
            <a:avLst/>
          </a:prstGeom>
          <a:solidFill>
            <a:srgbClr val="78D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ECR IS</a:t>
            </a:r>
            <a:endParaRPr lang="ko-KR" altLang="en-US" sz="1000" b="1" dirty="0"/>
          </a:p>
        </p:txBody>
      </p:sp>
      <p:cxnSp>
        <p:nvCxnSpPr>
          <p:cNvPr id="27" name="꺾인 연결선 26"/>
          <p:cNvCxnSpPr>
            <a:endCxn id="26" idx="1"/>
          </p:cNvCxnSpPr>
          <p:nvPr/>
        </p:nvCxnSpPr>
        <p:spPr>
          <a:xfrm flipV="1">
            <a:off x="4374728" y="3271849"/>
            <a:ext cx="384619" cy="160498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043940" y="4265078"/>
            <a:ext cx="645581" cy="252740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KOBRA</a:t>
            </a:r>
            <a:endParaRPr lang="ko-KR" altLang="en-US" sz="1000" b="1" dirty="0"/>
          </a:p>
        </p:txBody>
      </p:sp>
      <p:cxnSp>
        <p:nvCxnSpPr>
          <p:cNvPr id="29" name="꺾인 연결선 28"/>
          <p:cNvCxnSpPr>
            <a:endCxn id="28" idx="3"/>
          </p:cNvCxnSpPr>
          <p:nvPr/>
        </p:nvCxnSpPr>
        <p:spPr>
          <a:xfrm rot="10800000" flipV="1">
            <a:off x="1689522" y="4025098"/>
            <a:ext cx="381915" cy="36635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791659" y="3931140"/>
            <a:ext cx="587046" cy="241863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NDPS</a:t>
            </a:r>
            <a:endParaRPr lang="ko-KR" altLang="en-US" sz="1000" b="1" dirty="0"/>
          </a:p>
        </p:txBody>
      </p:sp>
      <p:cxnSp>
        <p:nvCxnSpPr>
          <p:cNvPr id="31" name="꺾인 연결선 30"/>
          <p:cNvCxnSpPr>
            <a:endCxn id="30" idx="3"/>
          </p:cNvCxnSpPr>
          <p:nvPr/>
        </p:nvCxnSpPr>
        <p:spPr>
          <a:xfrm rot="5400000">
            <a:off x="1164488" y="3489610"/>
            <a:ext cx="776679" cy="348244"/>
          </a:xfrm>
          <a:prstGeom prst="bentConnector2">
            <a:avLst/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3200508" y="1276443"/>
            <a:ext cx="723420" cy="2979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Control</a:t>
            </a:r>
          </a:p>
          <a:p>
            <a:pPr algn="ctr"/>
            <a:r>
              <a:rPr lang="en-US" altLang="ko-KR" sz="1000" b="1" dirty="0"/>
              <a:t>Center</a:t>
            </a:r>
            <a:endParaRPr lang="ko-KR" altLang="en-US" sz="1000" b="1" dirty="0"/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2883590" y="1425411"/>
            <a:ext cx="316918" cy="26823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658437" y="1991805"/>
            <a:ext cx="653030" cy="2979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Utility</a:t>
            </a:r>
            <a:endParaRPr lang="ko-KR" altLang="en-US" sz="1000" b="1" dirty="0"/>
          </a:p>
        </p:txBody>
      </p:sp>
      <p:cxnSp>
        <p:nvCxnSpPr>
          <p:cNvPr id="36" name="꺾인 연결선 35"/>
          <p:cNvCxnSpPr>
            <a:endCxn id="35" idx="3"/>
          </p:cNvCxnSpPr>
          <p:nvPr/>
        </p:nvCxnSpPr>
        <p:spPr>
          <a:xfrm rot="16200000" flipV="1">
            <a:off x="1285000" y="2167241"/>
            <a:ext cx="364478" cy="311544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2240531" y="4521757"/>
            <a:ext cx="653030" cy="2979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HRS</a:t>
            </a:r>
            <a:endParaRPr lang="ko-KR" altLang="en-US" sz="1000" b="1" dirty="0"/>
          </a:p>
        </p:txBody>
      </p:sp>
      <p:cxnSp>
        <p:nvCxnSpPr>
          <p:cNvPr id="38" name="꺾인 연결선 37"/>
          <p:cNvCxnSpPr>
            <a:endCxn id="37" idx="3"/>
          </p:cNvCxnSpPr>
          <p:nvPr/>
        </p:nvCxnSpPr>
        <p:spPr>
          <a:xfrm rot="5400000">
            <a:off x="2813987" y="4222957"/>
            <a:ext cx="527344" cy="368195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9690" y="5723964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en-US" sz="1800" b="1" dirty="0">
                <a:solidFill>
                  <a:schemeClr val="tx2"/>
                </a:solidFill>
                <a:cs typeface="Arial" pitchFamily="34" charset="0"/>
              </a:rPr>
              <a:t>SCL1 has been decided to </a:t>
            </a:r>
            <a:r>
              <a:rPr lang="en-US" altLang="en-US" b="1" dirty="0" smtClean="0">
                <a:solidFill>
                  <a:schemeClr val="tx2"/>
                </a:solidFill>
                <a:cs typeface="Arial" pitchFamily="34" charset="0"/>
              </a:rPr>
              <a:t>postpon</a:t>
            </a:r>
            <a:r>
              <a:rPr lang="en-US" altLang="en-US" sz="1800" b="1" dirty="0" smtClean="0">
                <a:solidFill>
                  <a:schemeClr val="tx2"/>
                </a:solidFill>
                <a:cs typeface="Arial" pitchFamily="34" charset="0"/>
              </a:rPr>
              <a:t>e</a:t>
            </a:r>
            <a:endParaRPr lang="en-US" altLang="en-US" sz="1800" b="1" dirty="0">
              <a:solidFill>
                <a:schemeClr val="tx2"/>
              </a:solidFill>
              <a:cs typeface="Arial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25791" y="5807828"/>
            <a:ext cx="118808" cy="2285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71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918" y="6058126"/>
            <a:ext cx="617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en-US" sz="1800" b="1" dirty="0">
                <a:solidFill>
                  <a:schemeClr val="tx2"/>
                </a:solidFill>
                <a:cs typeface="Arial" pitchFamily="34" charset="0"/>
              </a:rPr>
              <a:t>: SCL3 is going to be taking a role of SCL1 in the early operation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-1588" y="64157"/>
            <a:ext cx="9145588" cy="72492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43478" y="202005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제목 1"/>
          <p:cNvSpPr>
            <a:spLocks noGrp="1"/>
          </p:cNvSpPr>
          <p:nvPr>
            <p:ph type="title"/>
          </p:nvPr>
        </p:nvSpPr>
        <p:spPr>
          <a:xfrm>
            <a:off x="2219046" y="213572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RAON Layout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22217" r="6688" b="12114"/>
          <a:stretch/>
        </p:blipFill>
        <p:spPr>
          <a:xfrm>
            <a:off x="6640221" y="789086"/>
            <a:ext cx="2490969" cy="13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090262" y="2420888"/>
            <a:ext cx="4383557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0.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NP with RIBs</a:t>
            </a:r>
            <a:endParaRPr lang="en-US" altLang="ko-KR" sz="2215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Project Overview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2.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Construction Status</a:t>
            </a:r>
            <a:endParaRPr lang="en-US" altLang="ko-KR" sz="738" b="1" dirty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3.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System Installation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Radiation Safety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 &amp; Outlook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25020" y="64157"/>
            <a:ext cx="9128708" cy="72492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87730" y="198368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5" name="제목 1"/>
          <p:cNvSpPr>
            <a:spLocks noGrp="1"/>
          </p:cNvSpPr>
          <p:nvPr>
            <p:ph type="title"/>
          </p:nvPr>
        </p:nvSpPr>
        <p:spPr>
          <a:xfrm>
            <a:off x="2219046" y="198368"/>
            <a:ext cx="6480968" cy="504825"/>
          </a:xfrm>
        </p:spPr>
        <p:txBody>
          <a:bodyPr/>
          <a:lstStyle/>
          <a:p>
            <a:r>
              <a:rPr lang="en-US" altLang="ko-KR" sz="2400" b="1" spc="-150" dirty="0" smtClean="0">
                <a:latin typeface="+mn-lt"/>
                <a:ea typeface="SimHei" panose="02010609060101010101" pitchFamily="49" charset="-122"/>
                <a:cs typeface="Cordia New" panose="020B0304020202020204" pitchFamily="34" charset="-34"/>
              </a:rPr>
              <a:t>RISP Organization</a:t>
            </a:r>
            <a:endParaRPr lang="ko-KR" altLang="en-US" sz="2400" b="1" spc="-150" dirty="0" smtClean="0">
              <a:latin typeface="+mn-lt"/>
              <a:ea typeface="HY동녘B" panose="02030600000101010101" pitchFamily="18" charset="-127"/>
              <a:cs typeface="Cordia New" panose="020B0304020202020204" pitchFamily="34" charset="-34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8165327" y="3720893"/>
            <a:ext cx="0" cy="1013133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6" name="직선 연결선 65"/>
          <p:cNvCxnSpPr/>
          <p:nvPr/>
        </p:nvCxnSpPr>
        <p:spPr>
          <a:xfrm>
            <a:off x="789461" y="3714928"/>
            <a:ext cx="0" cy="1013133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9" name="직선 연결선 68"/>
          <p:cNvCxnSpPr/>
          <p:nvPr/>
        </p:nvCxnSpPr>
        <p:spPr>
          <a:xfrm>
            <a:off x="4055763" y="789086"/>
            <a:ext cx="0" cy="1658984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70" name="직선 연결선 69"/>
          <p:cNvCxnSpPr/>
          <p:nvPr/>
        </p:nvCxnSpPr>
        <p:spPr>
          <a:xfrm flipH="1">
            <a:off x="789462" y="3713810"/>
            <a:ext cx="2694542" cy="1119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1" name="모서리가 둥근 직사각형 70"/>
          <p:cNvSpPr/>
          <p:nvPr/>
        </p:nvSpPr>
        <p:spPr>
          <a:xfrm>
            <a:off x="4293901" y="4714913"/>
            <a:ext cx="1369231" cy="3347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System Integration Division(21)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14114" y="4729179"/>
            <a:ext cx="1488923" cy="3347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Project coordination Department(13)</a:t>
            </a:r>
            <a:endParaRPr kumimoji="0" lang="ko-KR" altLang="en-US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541282" y="4729179"/>
            <a:ext cx="1129792" cy="3347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Administration Division(14)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 flipH="1">
            <a:off x="2106179" y="2426988"/>
            <a:ext cx="4441866" cy="21082"/>
          </a:xfrm>
          <a:prstGeom prst="lin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5" name="모서리가 둥근 직사각형 74"/>
          <p:cNvSpPr/>
          <p:nvPr/>
        </p:nvSpPr>
        <p:spPr>
          <a:xfrm>
            <a:off x="2731569" y="4719805"/>
            <a:ext cx="1504871" cy="3347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Experimental System Division(33)</a:t>
            </a:r>
          </a:p>
        </p:txBody>
      </p:sp>
      <p:cxnSp>
        <p:nvCxnSpPr>
          <p:cNvPr id="76" name="직선 연결선 75"/>
          <p:cNvCxnSpPr/>
          <p:nvPr/>
        </p:nvCxnSpPr>
        <p:spPr>
          <a:xfrm>
            <a:off x="2106178" y="3009005"/>
            <a:ext cx="0" cy="172502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7" name="모서리가 둥근 직사각형 76"/>
          <p:cNvSpPr/>
          <p:nvPr/>
        </p:nvSpPr>
        <p:spPr>
          <a:xfrm>
            <a:off x="5690577" y="4710041"/>
            <a:ext cx="1642115" cy="3330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Superconducting Technology Division(33)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 flipH="1">
            <a:off x="4055763" y="1865002"/>
            <a:ext cx="1832365" cy="25945"/>
          </a:xfrm>
          <a:prstGeom prst="lin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79" name="모서리가 둥근 직사각형 78"/>
          <p:cNvSpPr/>
          <p:nvPr/>
        </p:nvSpPr>
        <p:spPr>
          <a:xfrm>
            <a:off x="1117707" y="2698675"/>
            <a:ext cx="1976942" cy="3347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0" cap="none" spc="0" normalizeH="0" baseline="0" noProof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Deputy  Director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564292" y="5190472"/>
            <a:ext cx="1122912" cy="114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0" rIns="0" rtlCol="0" anchor="ctr">
            <a:normAutofit/>
          </a:bodyPr>
          <a:lstStyle/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00" kern="0" noProof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HR &amp; General </a:t>
            </a:r>
          </a:p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00" kern="0" noProof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affairs Team</a:t>
            </a:r>
          </a:p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Research Support   </a:t>
            </a:r>
          </a:p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Team</a:t>
            </a:r>
          </a:p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00" kern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Procurement    </a:t>
            </a:r>
          </a:p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00" kern="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00" kern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Management Team</a:t>
            </a:r>
            <a:endParaRPr kumimoji="0" lang="en-US" altLang="ko-KR" sz="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2735596" y="5182428"/>
            <a:ext cx="1500844" cy="11499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kumimoji="0" lang="en-US" altLang="ko-KR" sz="85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50" kern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Very Low Energy  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50" kern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kumimoji="0" lang="en-US" altLang="ko-KR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Experimental System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Team</a:t>
            </a:r>
          </a:p>
          <a:p>
            <a:pPr lvl="0" defTabSz="457200" fontAlgn="base" latinLnBrk="0">
              <a:defRPr/>
            </a:pPr>
            <a:r>
              <a:rPr kumimoji="0" lang="en-US" altLang="ko-KR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 </a:t>
            </a:r>
            <a:r>
              <a:rPr lang="en-US" altLang="ko-KR" sz="85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en-US" altLang="ko-KR" sz="85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 </a:t>
            </a:r>
            <a:r>
              <a:rPr lang="en-US" altLang="ko-KR" sz="85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</a:t>
            </a:r>
          </a:p>
          <a:p>
            <a:pPr lvl="0" defTabSz="457200" fontAlgn="base" latinLnBrk="0">
              <a:defRPr/>
            </a:pPr>
            <a:r>
              <a:rPr lang="en-US" altLang="ko-KR" sz="85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System </a:t>
            </a:r>
            <a:r>
              <a:rPr kumimoji="0" lang="en-US" altLang="ko-KR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Team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 Intermediate Energy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kumimoji="0" lang="en-US" altLang="ko-KR" sz="83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Experimental</a:t>
            </a:r>
            <a:r>
              <a:rPr kumimoji="0" lang="en-US" altLang="ko-KR" sz="83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System Team </a:t>
            </a:r>
            <a:endParaRPr kumimoji="0" lang="en-US" altLang="ko-KR" sz="83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293901" y="5182427"/>
            <a:ext cx="1369231" cy="114994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 </a:t>
            </a:r>
            <a:r>
              <a:rPr lang="en-US" altLang="ko-KR" sz="950" kern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Beam Transport</a:t>
            </a:r>
            <a:endParaRPr kumimoji="0" lang="en-US" altLang="ko-KR" sz="9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 Team</a:t>
            </a:r>
          </a:p>
          <a:p>
            <a:pPr lvl="0" defTabSz="457200" fontAlgn="base" latinLnBrk="0"/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Accelerator Control</a:t>
            </a:r>
          </a:p>
          <a:p>
            <a:pPr lvl="0" defTabSz="457200" fontAlgn="base" latinLnBrk="0"/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Team</a:t>
            </a:r>
          </a:p>
          <a:p>
            <a:pPr lvl="0" defTabSz="457200" fontAlgn="base" latinLnBrk="0"/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Beam Physics Team</a:t>
            </a:r>
            <a:endParaRPr lang="en-US" altLang="ko-KR" sz="9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7364203" y="4714913"/>
            <a:ext cx="1755237" cy="33470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Facility</a:t>
            </a:r>
            <a:r>
              <a:rPr kumimoji="0" lang="en-US" altLang="ko-KR" sz="10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Construction &amp; Infrastructure Division(17)</a:t>
            </a:r>
            <a:endParaRPr kumimoji="0" lang="en-US" altLang="ko-KR" sz="10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3047651" y="789086"/>
            <a:ext cx="2016224" cy="3600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/>
            <a:r>
              <a:rPr lang="en-US" altLang="en-US" b="1" kern="0" dirty="0"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747638" y="1684162"/>
            <a:ext cx="1886276" cy="3616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 algn="ctr" defTabSz="457200" latinLnBrk="0">
              <a:defRPr/>
            </a:pPr>
            <a:r>
              <a:rPr lang="en-US" altLang="ko-KR" sz="11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Control </a:t>
            </a:r>
            <a:r>
              <a:rPr lang="en-US" altLang="ko-KR" sz="1100" b="1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Department(4)</a:t>
            </a:r>
            <a:endParaRPr lang="ko-KR" altLang="en-US" sz="11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2106178" y="2448070"/>
            <a:ext cx="0" cy="250558"/>
          </a:xfrm>
          <a:prstGeom prst="lin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7" name="직선 연결선 86"/>
          <p:cNvCxnSpPr/>
          <p:nvPr/>
        </p:nvCxnSpPr>
        <p:spPr>
          <a:xfrm>
            <a:off x="3484004" y="3720893"/>
            <a:ext cx="0" cy="1013133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8" name="직선 연결선 87"/>
          <p:cNvCxnSpPr/>
          <p:nvPr/>
        </p:nvCxnSpPr>
        <p:spPr>
          <a:xfrm>
            <a:off x="4978516" y="3720893"/>
            <a:ext cx="0" cy="99402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9" name="직선 연결선 88"/>
          <p:cNvCxnSpPr/>
          <p:nvPr/>
        </p:nvCxnSpPr>
        <p:spPr>
          <a:xfrm flipH="1">
            <a:off x="4978516" y="3720893"/>
            <a:ext cx="31868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90" name="직선 연결선 89"/>
          <p:cNvCxnSpPr/>
          <p:nvPr/>
        </p:nvCxnSpPr>
        <p:spPr>
          <a:xfrm>
            <a:off x="6550957" y="2434893"/>
            <a:ext cx="17088" cy="2284819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1" name="모서리가 둥근 직사각형 90"/>
          <p:cNvSpPr/>
          <p:nvPr/>
        </p:nvSpPr>
        <p:spPr>
          <a:xfrm>
            <a:off x="5711227" y="5163382"/>
            <a:ext cx="1621465" cy="114994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 SCL</a:t>
            </a:r>
            <a:r>
              <a:rPr kumimoji="0" lang="en-US" altLang="ko-KR" sz="95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Team</a:t>
            </a:r>
            <a:endParaRPr kumimoji="0" lang="en-US" altLang="ko-KR" sz="9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 defTabSz="457200" fontAlgn="base" latinLnBrk="0"/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RF Team</a:t>
            </a:r>
          </a:p>
          <a:p>
            <a:pPr lvl="0" defTabSz="457200" fontAlgn="base" latinLnBrk="0"/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Cryogenic System Team</a:t>
            </a:r>
          </a:p>
          <a:p>
            <a:pPr lvl="0" defTabSz="457200" fontAlgn="base" latinLnBrk="0"/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Superconducting Magnet      </a:t>
            </a:r>
          </a:p>
          <a:p>
            <a:pPr lvl="0" defTabSz="457200" fontAlgn="base" latinLnBrk="0"/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Team</a:t>
            </a:r>
            <a:endParaRPr lang="en-US" altLang="ko-KR" sz="9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7380786" y="5163382"/>
            <a:ext cx="1738653" cy="113090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Construction Management          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Team</a:t>
            </a:r>
          </a:p>
          <a:p>
            <a:pPr lvl="0" defTabSz="457200" fontAlgn="base" latinLnBrk="0"/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Facility </a:t>
            </a:r>
            <a:r>
              <a:rPr lang="en-US" altLang="ko-KR" sz="9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Safety </a:t>
            </a:r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pPr lvl="0" defTabSz="457200" fontAlgn="base" latinLnBrk="0"/>
            <a:r>
              <a:rPr lang="en-US" altLang="ko-KR" sz="95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Management Team</a:t>
            </a:r>
            <a:endParaRPr lang="en-US" altLang="ko-KR" sz="9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27056" y="5190472"/>
            <a:ext cx="1488845" cy="114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95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Project Policy and  </a:t>
            </a:r>
          </a:p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95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Planning Team</a:t>
            </a:r>
          </a:p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88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Project Management </a:t>
            </a:r>
          </a:p>
          <a:p>
            <a:pPr marR="0" lvl="0" defTabSz="4572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880" kern="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880" kern="0" dirty="0" smtClean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88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36236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6CF4DA16-BF14-4307-8E08-1868CB884F94}" type="slidenum">
              <a:rPr lang="ko-KR" altLang="en-US">
                <a:solidFill>
                  <a:srgbClr val="C1D1D3">
                    <a:lumMod val="75000"/>
                  </a:srgbClr>
                </a:solidFill>
              </a:rPr>
              <a:pPr>
                <a:defRPr/>
              </a:pPr>
              <a:t>21</a:t>
            </a:fld>
            <a:endParaRPr lang="en-US" altLang="ko-KR">
              <a:solidFill>
                <a:srgbClr val="C1D1D3">
                  <a:lumMod val="75000"/>
                </a:srgb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F1B052-80D2-494B-9080-8F255A546CE4}"/>
              </a:ext>
            </a:extLst>
          </p:cNvPr>
          <p:cNvSpPr txBox="1"/>
          <p:nvPr/>
        </p:nvSpPr>
        <p:spPr>
          <a:xfrm>
            <a:off x="915148" y="5964520"/>
            <a:ext cx="7408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RAON will provide access to unexplored regions of the nuclear chart</a:t>
            </a:r>
            <a:endParaRPr lang="ko-KR" altLang="en-US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0E14EF38-1F57-48F6-86FC-9AB12E0867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4446" y="328057"/>
          <a:ext cx="8352234" cy="5836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Graph" r:id="rId3" imgW="4173120" imgH="2916000" progId="Origin50.Graph">
                  <p:embed/>
                </p:oleObj>
              </mc:Choice>
              <mc:Fallback>
                <p:oleObj name="Graph" r:id="rId3" imgW="4173120" imgH="2916000" progId="Origin50.Graph">
                  <p:embed/>
                  <p:pic>
                    <p:nvPicPr>
                      <p:cNvPr id="37" name="개체 36">
                        <a:extLst>
                          <a:ext uri="{FF2B5EF4-FFF2-40B4-BE49-F238E27FC236}">
                            <a16:creationId xmlns:a16="http://schemas.microsoft.com/office/drawing/2014/main" id="{0E14EF38-1F57-48F6-86FC-9AB12E0867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46" y="328057"/>
                        <a:ext cx="8352234" cy="5836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B785BE4-9D2D-4E24-B93C-B0BA29612B3A}"/>
              </a:ext>
            </a:extLst>
          </p:cNvPr>
          <p:cNvSpPr txBox="1"/>
          <p:nvPr/>
        </p:nvSpPr>
        <p:spPr>
          <a:xfrm>
            <a:off x="1259632" y="3747845"/>
            <a:ext cx="9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KOBRA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245114-A8CA-44E0-8311-CD624C4DAEE0}"/>
              </a:ext>
            </a:extLst>
          </p:cNvPr>
          <p:cNvSpPr txBox="1"/>
          <p:nvPr/>
        </p:nvSpPr>
        <p:spPr>
          <a:xfrm>
            <a:off x="7266987" y="200411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8BFE65-9C32-4FDE-B5A6-16CF6511269F}"/>
              </a:ext>
            </a:extLst>
          </p:cNvPr>
          <p:cNvSpPr txBox="1"/>
          <p:nvPr/>
        </p:nvSpPr>
        <p:spPr>
          <a:xfrm>
            <a:off x="2987824" y="25237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ISOL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341874-D01B-4C09-B4EE-EF1C7C79DDF7}"/>
              </a:ext>
            </a:extLst>
          </p:cNvPr>
          <p:cNvSpPr txBox="1"/>
          <p:nvPr/>
        </p:nvSpPr>
        <p:spPr>
          <a:xfrm>
            <a:off x="4401973" y="39872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ISOL+IF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68DD023-CBCA-4707-9207-0F62C80D2EE7}"/>
              </a:ext>
            </a:extLst>
          </p:cNvPr>
          <p:cNvCxnSpPr>
            <a:stCxn id="40" idx="3"/>
          </p:cNvCxnSpPr>
          <p:nvPr/>
        </p:nvCxnSpPr>
        <p:spPr bwMode="auto">
          <a:xfrm flipV="1">
            <a:off x="3672627" y="2586333"/>
            <a:ext cx="1547445" cy="122042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E5238E9-AAD3-41E2-8A7F-17BECDB0DAF0}"/>
              </a:ext>
            </a:extLst>
          </p:cNvPr>
          <p:cNvCxnSpPr>
            <a:stCxn id="40" idx="2"/>
          </p:cNvCxnSpPr>
          <p:nvPr/>
        </p:nvCxnSpPr>
        <p:spPr bwMode="auto">
          <a:xfrm>
            <a:off x="3330226" y="2893041"/>
            <a:ext cx="551650" cy="502160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088B4E-92A1-4A01-9B35-297C409E4645}"/>
              </a:ext>
            </a:extLst>
          </p:cNvPr>
          <p:cNvCxnSpPr/>
          <p:nvPr/>
        </p:nvCxnSpPr>
        <p:spPr bwMode="auto">
          <a:xfrm>
            <a:off x="1835696" y="4087585"/>
            <a:ext cx="296851" cy="245616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81AF266-A876-4E10-BF19-5E906DADDF3F}"/>
              </a:ext>
            </a:extLst>
          </p:cNvPr>
          <p:cNvCxnSpPr/>
          <p:nvPr/>
        </p:nvCxnSpPr>
        <p:spPr bwMode="auto">
          <a:xfrm flipH="1" flipV="1">
            <a:off x="4571206" y="3636453"/>
            <a:ext cx="305991" cy="350748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63510FE-D485-4E3F-A4E6-42D35362D9D5}"/>
              </a:ext>
            </a:extLst>
          </p:cNvPr>
          <p:cNvCxnSpPr/>
          <p:nvPr/>
        </p:nvCxnSpPr>
        <p:spPr bwMode="auto">
          <a:xfrm flipH="1" flipV="1">
            <a:off x="6273482" y="1844279"/>
            <a:ext cx="1002361" cy="350748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983568C7-F1ED-45D6-958A-372E388CB811}"/>
              </a:ext>
            </a:extLst>
          </p:cNvPr>
          <p:cNvSpPr/>
          <p:nvPr/>
        </p:nvSpPr>
        <p:spPr bwMode="auto">
          <a:xfrm rot="19929969">
            <a:off x="2737804" y="3493409"/>
            <a:ext cx="3525516" cy="21722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113F71"/>
              </a:solidFill>
              <a:latin typeface="Times New Roman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-1588" y="64157"/>
            <a:ext cx="9145588" cy="7249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5197" y="200778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62744" y="170001"/>
            <a:ext cx="18959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RIBs at RAON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14785" y="6096658"/>
            <a:ext cx="154502" cy="164510"/>
            <a:chOff x="1969226" y="3480514"/>
            <a:chExt cx="481373" cy="497205"/>
          </a:xfrm>
          <a:solidFill>
            <a:srgbClr val="0000FF"/>
          </a:solidFill>
        </p:grpSpPr>
        <p:sp>
          <p:nvSpPr>
            <p:cNvPr id="25" name="타원 24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6" name="타원 25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68844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6924" y="188640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History</a:t>
            </a:r>
            <a:endParaRPr lang="en-US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201935"/>
            <a:ext cx="1630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11993" y="1237591"/>
            <a:ext cx="328531" cy="2049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16696" y="1204679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 b="1" dirty="0">
                <a:solidFill>
                  <a:srgbClr val="70AD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Installation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99792" y="1233488"/>
            <a:ext cx="328531" cy="204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19365" y="1204679"/>
            <a:ext cx="17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 b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Construction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816008" y="1233488"/>
            <a:ext cx="328531" cy="2049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135908" y="1209841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Project General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" y="3654652"/>
            <a:ext cx="9143999" cy="14254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타원 19"/>
          <p:cNvSpPr/>
          <p:nvPr/>
        </p:nvSpPr>
        <p:spPr>
          <a:xfrm>
            <a:off x="120875" y="3462895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타원 20"/>
          <p:cNvSpPr/>
          <p:nvPr/>
        </p:nvSpPr>
        <p:spPr>
          <a:xfrm>
            <a:off x="182499" y="3525955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/>
          </a:p>
        </p:txBody>
      </p:sp>
      <p:sp>
        <p:nvSpPr>
          <p:cNvPr id="22" name="타원 21"/>
          <p:cNvSpPr/>
          <p:nvPr/>
        </p:nvSpPr>
        <p:spPr>
          <a:xfrm>
            <a:off x="1481061" y="3482529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타원 26"/>
          <p:cNvSpPr/>
          <p:nvPr/>
        </p:nvSpPr>
        <p:spPr>
          <a:xfrm>
            <a:off x="1542685" y="3545589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8" name="타원 27"/>
          <p:cNvSpPr/>
          <p:nvPr/>
        </p:nvSpPr>
        <p:spPr>
          <a:xfrm>
            <a:off x="2746918" y="3482804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타원 28"/>
          <p:cNvSpPr/>
          <p:nvPr/>
        </p:nvSpPr>
        <p:spPr>
          <a:xfrm>
            <a:off x="2808543" y="3545864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타원 29"/>
          <p:cNvSpPr/>
          <p:nvPr/>
        </p:nvSpPr>
        <p:spPr>
          <a:xfrm>
            <a:off x="3704679" y="3478197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1" name="타원 30"/>
          <p:cNvSpPr/>
          <p:nvPr/>
        </p:nvSpPr>
        <p:spPr>
          <a:xfrm>
            <a:off x="3766303" y="3541257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2" name="타원 31"/>
          <p:cNvSpPr/>
          <p:nvPr/>
        </p:nvSpPr>
        <p:spPr>
          <a:xfrm>
            <a:off x="5321267" y="3471632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3" name="타원 32"/>
          <p:cNvSpPr/>
          <p:nvPr/>
        </p:nvSpPr>
        <p:spPr>
          <a:xfrm>
            <a:off x="5382891" y="3534692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타원 33"/>
          <p:cNvSpPr/>
          <p:nvPr/>
        </p:nvSpPr>
        <p:spPr>
          <a:xfrm>
            <a:off x="5951643" y="3482537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타원 34"/>
          <p:cNvSpPr/>
          <p:nvPr/>
        </p:nvSpPr>
        <p:spPr>
          <a:xfrm>
            <a:off x="6013267" y="3545597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8" name="TextBox 37"/>
          <p:cNvSpPr txBox="1"/>
          <p:nvPr/>
        </p:nvSpPr>
        <p:spPr>
          <a:xfrm>
            <a:off x="136901" y="359071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2012</a:t>
            </a:r>
            <a:endParaRPr lang="ko-KR" altLang="en-US" sz="1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489202" y="3610346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2013</a:t>
            </a:r>
            <a:endParaRPr lang="ko-KR" altLang="en-US" sz="1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755057" y="361061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2014</a:t>
            </a:r>
            <a:endParaRPr lang="ko-KR" altLang="en-US" sz="1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722379" y="359903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2015</a:t>
            </a:r>
            <a:endParaRPr lang="ko-KR" altLang="en-US" sz="1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329402" y="3599443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2016</a:t>
            </a:r>
            <a:endParaRPr lang="ko-KR" altLang="en-US" sz="1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959776" y="3610346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2017</a:t>
            </a:r>
            <a:endParaRPr lang="ko-KR" altLang="en-US" sz="10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304017" y="2109740"/>
            <a:ext cx="115087" cy="1354493"/>
            <a:chOff x="1079320" y="1989138"/>
            <a:chExt cx="118872" cy="1354493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1138756" y="1989138"/>
              <a:ext cx="0" cy="134795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이등변 삼각형 45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930061" y="2127463"/>
            <a:ext cx="115087" cy="1354493"/>
            <a:chOff x="1079320" y="1989138"/>
            <a:chExt cx="118872" cy="1354493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1138756" y="1989138"/>
              <a:ext cx="0" cy="134795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93291" y="2122851"/>
            <a:ext cx="115087" cy="1354493"/>
            <a:chOff x="1079320" y="1989138"/>
            <a:chExt cx="118872" cy="1354493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138756" y="1989138"/>
              <a:ext cx="0" cy="134795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이등변 삼각형 51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53" name="그룹 52"/>
          <p:cNvGrpSpPr/>
          <p:nvPr/>
        </p:nvGrpSpPr>
        <p:grpSpPr>
          <a:xfrm rot="10800000">
            <a:off x="1657417" y="3975072"/>
            <a:ext cx="115087" cy="1651252"/>
            <a:chOff x="1079320" y="1692379"/>
            <a:chExt cx="118872" cy="1651252"/>
          </a:xfrm>
        </p:grpSpPr>
        <p:cxnSp>
          <p:nvCxnSpPr>
            <p:cNvPr id="54" name="직선 연결선 53"/>
            <p:cNvCxnSpPr/>
            <p:nvPr/>
          </p:nvCxnSpPr>
          <p:spPr>
            <a:xfrm rot="10800000" flipV="1">
              <a:off x="1138757" y="1692379"/>
              <a:ext cx="0" cy="16447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이등변 삼각형 54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56" name="그룹 55"/>
          <p:cNvGrpSpPr/>
          <p:nvPr/>
        </p:nvGrpSpPr>
        <p:grpSpPr>
          <a:xfrm rot="10800000">
            <a:off x="3870397" y="3966578"/>
            <a:ext cx="115087" cy="1652594"/>
            <a:chOff x="1079320" y="1691037"/>
            <a:chExt cx="118872" cy="1652594"/>
          </a:xfrm>
        </p:grpSpPr>
        <p:cxnSp>
          <p:nvCxnSpPr>
            <p:cNvPr id="57" name="직선 연결선 56"/>
            <p:cNvCxnSpPr/>
            <p:nvPr/>
          </p:nvCxnSpPr>
          <p:spPr>
            <a:xfrm rot="10800000" flipV="1">
              <a:off x="1138755" y="1691037"/>
              <a:ext cx="0" cy="1646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이등변 삼각형 57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cxnSp>
        <p:nvCxnSpPr>
          <p:cNvPr id="59" name="직선 연결선 58"/>
          <p:cNvCxnSpPr/>
          <p:nvPr/>
        </p:nvCxnSpPr>
        <p:spPr>
          <a:xfrm flipV="1">
            <a:off x="6183555" y="4104512"/>
            <a:ext cx="0" cy="20582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이등변 삼각형 59"/>
          <p:cNvSpPr/>
          <p:nvPr/>
        </p:nvSpPr>
        <p:spPr>
          <a:xfrm rot="10800000">
            <a:off x="6126445" y="3979268"/>
            <a:ext cx="122827" cy="12524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1" name="TextBox 60"/>
          <p:cNvSpPr txBox="1"/>
          <p:nvPr/>
        </p:nvSpPr>
        <p:spPr>
          <a:xfrm>
            <a:off x="360680" y="1995471"/>
            <a:ext cx="2632758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536575" latinLnBrk="0">
              <a:lnSpc>
                <a:spcPct val="150000"/>
              </a:lnSpc>
            </a:pP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Jan   2012 Established Master Plan for RISP </a:t>
            </a:r>
          </a:p>
          <a:p>
            <a:pPr marL="536575" indent="-536575" latinLnBrk="0">
              <a:lnSpc>
                <a:spcPct val="150000"/>
              </a:lnSpc>
            </a:pPr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June 2012 Submitted Basic Design Summary      </a:t>
            </a:r>
          </a:p>
          <a:p>
            <a:pPr marL="536575" indent="-536575" latinLnBrk="0">
              <a:lnSpc>
                <a:spcPct val="150000"/>
              </a:lnSpc>
            </a:pPr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  (BDS) </a:t>
            </a:r>
          </a:p>
          <a:p>
            <a:pPr>
              <a:lnSpc>
                <a:spcPct val="150000"/>
              </a:lnSpc>
            </a:pPr>
            <a:endParaRPr lang="ko-KR" altLang="en-US" sz="105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5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692969" y="4190373"/>
            <a:ext cx="230383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June 2013 Completed  Technical Design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  Report  (TDR)</a:t>
            </a:r>
          </a:p>
          <a:p>
            <a:pPr marL="357188" indent="-357188" latinLnBrk="0"/>
            <a:endParaRPr lang="en-US" altLang="ko-KR" sz="10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Sep 2013 Revised the Master Plan (1</a:t>
            </a:r>
            <a:r>
              <a:rPr lang="en-US" altLang="ko-KR" sz="1000" b="1" baseline="30000" dirty="0">
                <a:solidFill>
                  <a:srgbClr val="000000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) 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(period extension (~2019),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implementation schedule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change,  etc.)</a:t>
            </a:r>
          </a:p>
          <a:p>
            <a:pPr>
              <a:lnSpc>
                <a:spcPct val="150000"/>
              </a:lnSpc>
            </a:pPr>
            <a:endParaRPr lang="en-US" altLang="ko-KR" sz="105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2921877" y="2070508"/>
            <a:ext cx="2583969" cy="170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May 2014 Finalized the Master Plan for the 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Establishment of the IBS 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(Heavy-ion Accelerator)</a:t>
            </a:r>
          </a:p>
          <a:p>
            <a:pPr marL="268288" indent="-268288" latinLnBrk="0"/>
            <a:endParaRPr lang="en-US" altLang="ko-KR" sz="300" b="1" dirty="0">
              <a:solidFill>
                <a:srgbClr val="4472C4"/>
              </a:solidFill>
              <a:cs typeface="Arial" panose="020B0604020202020204" pitchFamily="34" charset="0"/>
            </a:endParaRP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July 2014 Finalized the Implementation Plan         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 for the Construction of the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 Heavy-ion Accelerator Facility</a:t>
            </a:r>
          </a:p>
          <a:p>
            <a:pPr marL="268288" indent="-268288" latinLnBrk="0"/>
            <a:endParaRPr lang="en-US" altLang="ko-KR" sz="300" b="1" dirty="0">
              <a:solidFill>
                <a:srgbClr val="4472C4"/>
              </a:solidFill>
              <a:cs typeface="Arial" panose="020B0604020202020204" pitchFamily="34" charset="0"/>
            </a:endParaRP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Dec 2014 Began the basic design of facility  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construction</a:t>
            </a:r>
          </a:p>
          <a:p>
            <a:pPr>
              <a:lnSpc>
                <a:spcPct val="150000"/>
              </a:lnSpc>
            </a:pPr>
            <a:endParaRPr lang="en-US" altLang="ko-KR" sz="1050" b="1" dirty="0">
              <a:solidFill>
                <a:schemeClr val="accent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877933" y="4194066"/>
            <a:ext cx="23471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April 2015 Revised the Master Plan (2</a:t>
            </a:r>
            <a:r>
              <a:rPr lang="en-US" altLang="ko-KR" sz="1000" b="1" baseline="30000" dirty="0">
                <a:solidFill>
                  <a:srgbClr val="000000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)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  (period extension (~2021),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  implementation strategy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  change, etc.)</a:t>
            </a:r>
          </a:p>
          <a:p>
            <a:pPr marL="357188" indent="-357188" latinLnBrk="0"/>
            <a:endParaRPr lang="en-US" altLang="ko-KR" sz="1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Dec 2015 Completed the basic design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of facility construction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61953" y="2073058"/>
            <a:ext cx="1957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June 2016 Constructed the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  SRF  test facility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  at </a:t>
            </a:r>
            <a:r>
              <a:rPr lang="en-US" altLang="ko-KR" sz="1000" b="1" dirty="0" err="1">
                <a:solidFill>
                  <a:srgbClr val="70AD47"/>
                </a:solidFill>
                <a:cs typeface="Arial" panose="020B0604020202020204" pitchFamily="34" charset="0"/>
              </a:rPr>
              <a:t>Munji</a:t>
            </a:r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</a:t>
            </a:r>
          </a:p>
          <a:p>
            <a:pPr marL="357188" indent="-357188" latinLnBrk="0"/>
            <a:endParaRPr lang="en-US" altLang="ko-KR" sz="10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Sep 2016 Started detail design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of  facility construction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37766" y="4113876"/>
            <a:ext cx="24844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Feb 2017 Began the priority work of 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facility construction</a:t>
            </a:r>
          </a:p>
          <a:p>
            <a:pPr marL="355600" indent="-355600" latinLnBrk="0"/>
            <a:endParaRPr lang="en-US" altLang="ko-KR" sz="500" b="1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May 2017 Successfully completed   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the performance test of the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SCL3 QWR module</a:t>
            </a:r>
          </a:p>
          <a:p>
            <a:pPr marL="355600" indent="-355600" latinLnBrk="0"/>
            <a:endParaRPr lang="en-US" altLang="ko-KR" sz="500" b="1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June 2017 Completed the detail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  design of facility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  construction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Sep 2017 Began the facility       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construction</a:t>
            </a:r>
          </a:p>
          <a:p>
            <a:pPr marL="355600" indent="-355600" latinLnBrk="0"/>
            <a:endParaRPr lang="en-US" altLang="ko-KR" sz="500" b="1" dirty="0">
              <a:solidFill>
                <a:srgbClr val="70AD47"/>
              </a:solidFill>
              <a:cs typeface="Arial" panose="020B0604020202020204" pitchFamily="34" charset="0"/>
            </a:endParaRP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Oct  2017 Successfully completed the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SCL demo runs</a:t>
            </a:r>
          </a:p>
          <a:p>
            <a:pPr marL="355600" indent="-355600" latinLnBrk="0"/>
            <a:endParaRPr lang="en-US" altLang="ko-KR" sz="5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55600" indent="-355600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Dec 2017 Project review by TF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-21528" y="4077736"/>
            <a:ext cx="180850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Jan 2009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Finalized the Comprehensive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Belt Plan (National Science &amp;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Technology Commission)</a:t>
            </a:r>
          </a:p>
          <a:p>
            <a:pPr marL="357188" indent="-357188" latinLnBrk="0"/>
            <a:endParaRPr lang="en-US" altLang="ko-KR" sz="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June 2010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Completed the research to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establish the Heavy-ion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Accelerator Construction Plan</a:t>
            </a:r>
          </a:p>
          <a:p>
            <a:pPr marL="357188" indent="-357188" latinLnBrk="0"/>
            <a:endParaRPr lang="en-US" altLang="ko-KR" sz="400" b="1" dirty="0">
              <a:solidFill>
                <a:srgbClr val="70AD47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Feb 2011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Completed the Heavy-ion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Accelerator Conceptual Design</a:t>
            </a:r>
          </a:p>
          <a:p>
            <a:pPr marL="357188" indent="-357188" latinLnBrk="0"/>
            <a:endParaRPr lang="en-US" altLang="ko-KR" sz="400" b="1" dirty="0"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Dec 2011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Launched the Heavy-in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Accelerator Project</a:t>
            </a:r>
            <a:endParaRPr lang="en-US" altLang="ko-KR" sz="1000" b="1" dirty="0"/>
          </a:p>
        </p:txBody>
      </p:sp>
      <p:sp>
        <p:nvSpPr>
          <p:cNvPr id="68" name="타원 67"/>
          <p:cNvSpPr/>
          <p:nvPr/>
        </p:nvSpPr>
        <p:spPr>
          <a:xfrm>
            <a:off x="7156654" y="3520993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9" name="타원 68"/>
          <p:cNvSpPr/>
          <p:nvPr/>
        </p:nvSpPr>
        <p:spPr>
          <a:xfrm>
            <a:off x="7218278" y="3584053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0" name="TextBox 69"/>
          <p:cNvSpPr txBox="1"/>
          <p:nvPr/>
        </p:nvSpPr>
        <p:spPr>
          <a:xfrm>
            <a:off x="7164789" y="364880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2018</a:t>
            </a:r>
            <a:endParaRPr lang="ko-KR" altLang="en-US" sz="1000" b="1" dirty="0"/>
          </a:p>
        </p:txBody>
      </p:sp>
      <p:grpSp>
        <p:nvGrpSpPr>
          <p:cNvPr id="71" name="그룹 70"/>
          <p:cNvGrpSpPr/>
          <p:nvPr/>
        </p:nvGrpSpPr>
        <p:grpSpPr>
          <a:xfrm>
            <a:off x="7339463" y="2165905"/>
            <a:ext cx="115087" cy="1354493"/>
            <a:chOff x="1079320" y="1989138"/>
            <a:chExt cx="118872" cy="1354493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1138756" y="1989138"/>
              <a:ext cx="0" cy="134795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이등변 삼각형 72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7339463" y="2115831"/>
            <a:ext cx="118494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March 2018 </a:t>
            </a:r>
          </a:p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Completed</a:t>
            </a:r>
          </a:p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the SCL3 HWR</a:t>
            </a:r>
          </a:p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prototype module</a:t>
            </a:r>
          </a:p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performance test</a:t>
            </a:r>
          </a:p>
          <a:p>
            <a:pPr latinLnBrk="0"/>
            <a:endParaRPr lang="en-US" altLang="ko-KR" sz="1000" b="1" spc="20" dirty="0">
              <a:solidFill>
                <a:srgbClr val="70AD47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solidFill>
                <a:srgbClr val="0000FF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7997150" y="3481296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8" name="타원 87"/>
          <p:cNvSpPr/>
          <p:nvPr/>
        </p:nvSpPr>
        <p:spPr>
          <a:xfrm>
            <a:off x="8059108" y="3539004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9" name="TextBox 88"/>
          <p:cNvSpPr txBox="1"/>
          <p:nvPr/>
        </p:nvSpPr>
        <p:spPr>
          <a:xfrm>
            <a:off x="8014057" y="361624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2019</a:t>
            </a:r>
            <a:endParaRPr lang="ko-KR" altLang="en-US" sz="1000" b="1" dirty="0"/>
          </a:p>
        </p:txBody>
      </p:sp>
      <p:cxnSp>
        <p:nvCxnSpPr>
          <p:cNvPr id="90" name="직선 연결선 89"/>
          <p:cNvCxnSpPr/>
          <p:nvPr/>
        </p:nvCxnSpPr>
        <p:spPr>
          <a:xfrm flipV="1">
            <a:off x="8243589" y="3983457"/>
            <a:ext cx="0" cy="20582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이등변 삼각형 90"/>
          <p:cNvSpPr/>
          <p:nvPr/>
        </p:nvSpPr>
        <p:spPr>
          <a:xfrm rot="10800000">
            <a:off x="8191571" y="3968874"/>
            <a:ext cx="122827" cy="12524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2" name="TextBox 91"/>
          <p:cNvSpPr txBox="1"/>
          <p:nvPr/>
        </p:nvSpPr>
        <p:spPr>
          <a:xfrm>
            <a:off x="8160544" y="4143015"/>
            <a:ext cx="100986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latinLnBrk="0"/>
            <a:r>
              <a:rPr lang="en-US" altLang="ko-KR" sz="1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May 2019 </a:t>
            </a: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Revised the Master Plan </a:t>
            </a:r>
            <a:r>
              <a:rPr lang="en-US" altLang="ko-KR" sz="1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(3</a:t>
            </a:r>
            <a:r>
              <a:rPr lang="en-US" altLang="ko-KR" sz="1000" b="1" baseline="30000" dirty="0">
                <a:solidFill>
                  <a:srgbClr val="000000"/>
                </a:solidFill>
                <a:cs typeface="Arial" panose="020B0604020202020204" pitchFamily="34" charset="0"/>
              </a:rPr>
              <a:t>r</a:t>
            </a:r>
            <a:r>
              <a:rPr lang="en-US" altLang="ko-KR" sz="1000" b="1" baseline="30000" dirty="0" smtClean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ko-KR" sz="1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pPr marL="357188" indent="-357188" latinLnBrk="0"/>
            <a:r>
              <a:rPr lang="en-US" altLang="ko-KR" sz="1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       (</a:t>
            </a: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scope and strategy change) </a:t>
            </a:r>
          </a:p>
          <a:p>
            <a:pPr marL="357188" indent="-357188" latinLnBrk="0"/>
            <a:endParaRPr lang="en-US" altLang="ko-KR" sz="1000" b="1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7188" indent="-357188" latinLnBrk="0"/>
            <a:endParaRPr lang="en-US" altLang="ko-KR" sz="1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Sep 2019          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	Install the first QWR module</a:t>
            </a:r>
          </a:p>
          <a:p>
            <a:pPr marL="357188" indent="-357188" latinLnBrk="0"/>
            <a:r>
              <a:rPr lang="en-US" altLang="ko-KR" sz="1000" b="1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endParaRPr lang="en-US" altLang="ko-KR" sz="1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7188" indent="-357188" latinLnBrk="0"/>
            <a:endParaRPr lang="en-US" altLang="ko-KR" sz="1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232201" y="1914732"/>
            <a:ext cx="8496944" cy="2086736"/>
            <a:chOff x="2241805" y="600924"/>
            <a:chExt cx="7693085" cy="2310227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2241805" y="789033"/>
              <a:ext cx="7692502" cy="2122118"/>
            </a:xfrm>
            <a:prstGeom prst="roundRect">
              <a:avLst>
                <a:gd name="adj" fmla="val 347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000">
                <a:cs typeface="Times New Roman" pitchFamily="18" charset="0"/>
              </a:endParaRPr>
            </a:p>
          </p:txBody>
        </p:sp>
        <p:cxnSp>
          <p:nvCxnSpPr>
            <p:cNvPr id="129" name="직선 연결선 128"/>
            <p:cNvCxnSpPr/>
            <p:nvPr/>
          </p:nvCxnSpPr>
          <p:spPr bwMode="auto">
            <a:xfrm rot="10800000">
              <a:off x="2459341" y="1848409"/>
              <a:ext cx="692135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 bwMode="auto">
            <a:xfrm>
              <a:off x="2459341" y="1800895"/>
              <a:ext cx="0" cy="907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 bwMode="auto">
            <a:xfrm>
              <a:off x="3324689" y="1805213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 bwMode="auto">
            <a:xfrm>
              <a:off x="4190038" y="1809533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 bwMode="auto">
            <a:xfrm>
              <a:off x="5055387" y="1802334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 bwMode="auto">
            <a:xfrm>
              <a:off x="5920737" y="1795135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 bwMode="auto">
            <a:xfrm>
              <a:off x="6786086" y="1798015"/>
              <a:ext cx="0" cy="907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 bwMode="auto">
            <a:xfrm>
              <a:off x="7649995" y="1802334"/>
              <a:ext cx="0" cy="907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 bwMode="auto">
            <a:xfrm>
              <a:off x="8515345" y="1806654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 bwMode="auto">
            <a:xfrm>
              <a:off x="9380693" y="1799454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 bwMode="auto">
            <a:xfrm>
              <a:off x="2626363" y="1521564"/>
              <a:ext cx="451660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2014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3504670" y="1521564"/>
              <a:ext cx="451660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2015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 bwMode="auto">
            <a:xfrm>
              <a:off x="4372899" y="1521564"/>
              <a:ext cx="451660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2016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 bwMode="auto">
            <a:xfrm>
              <a:off x="5231049" y="1521564"/>
              <a:ext cx="451660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2017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6090639" y="1521564"/>
              <a:ext cx="451660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2018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 bwMode="auto">
            <a:xfrm>
              <a:off x="6958868" y="1521564"/>
              <a:ext cx="451660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2019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 bwMode="auto">
            <a:xfrm>
              <a:off x="7837175" y="1521564"/>
              <a:ext cx="451660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2020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 bwMode="auto">
            <a:xfrm>
              <a:off x="8695325" y="1521564"/>
              <a:ext cx="451660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2021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47" name="직선 연결선 146"/>
            <p:cNvCxnSpPr/>
            <p:nvPr/>
          </p:nvCxnSpPr>
          <p:spPr bwMode="auto">
            <a:xfrm rot="10800000" flipH="1">
              <a:off x="5878981" y="1489849"/>
              <a:ext cx="2880" cy="360000"/>
            </a:xfrm>
            <a:prstGeom prst="line">
              <a:avLst/>
            </a:prstGeom>
            <a:ln>
              <a:solidFill>
                <a:srgbClr val="000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 bwMode="auto">
            <a:xfrm>
              <a:off x="5393359" y="975132"/>
              <a:ext cx="971244" cy="638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en-US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SCL demo beam</a:t>
              </a: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0000FF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2017)</a:t>
              </a:r>
            </a:p>
          </p:txBody>
        </p:sp>
        <p:sp>
          <p:nvSpPr>
            <p:cNvPr id="149" name="TextBox 148"/>
            <p:cNvSpPr txBox="1"/>
            <p:nvPr/>
          </p:nvSpPr>
          <p:spPr bwMode="auto">
            <a:xfrm>
              <a:off x="8290077" y="2185918"/>
              <a:ext cx="797081" cy="613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D-1 </a:t>
              </a:r>
            </a:p>
            <a:p>
              <a:pPr algn="ctr" latinLnBrk="0">
                <a:defRPr/>
              </a:pPr>
              <a:r>
                <a:rPr lang="en-US" altLang="en-US" sz="10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Experiment</a:t>
              </a:r>
              <a:endParaRPr lang="en-US" altLang="ko-KR" sz="10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(Jan 2021)</a:t>
              </a:r>
              <a:endParaRPr lang="en-US" altLang="en-US" sz="10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 bwMode="auto">
            <a:xfrm>
              <a:off x="7753303" y="829960"/>
              <a:ext cx="1073261" cy="638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>
                  <a:solidFill>
                    <a:srgbClr val="FF0000"/>
                  </a:solidFill>
                  <a:cs typeface="Arial" panose="020B0604020202020204" pitchFamily="34" charset="0"/>
                </a:rPr>
                <a:t>18.5MeV/u</a:t>
              </a:r>
              <a:endParaRPr lang="en-US" altLang="ko-KR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SI beam</a:t>
              </a: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FF0000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2020)</a:t>
              </a:r>
              <a:endParaRPr lang="en-US" altLang="en-US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 bwMode="auto">
            <a:xfrm>
              <a:off x="9022151" y="2216405"/>
              <a:ext cx="817700" cy="442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en-US" sz="1000" b="1">
                  <a:solidFill>
                    <a:srgbClr val="FF0000"/>
                  </a:solidFill>
                  <a:cs typeface="Arial" panose="020B0604020202020204" pitchFamily="34" charset="0"/>
                </a:rPr>
                <a:t>SCL2 </a:t>
              </a:r>
              <a:endParaRPr lang="en-US" altLang="ko-KR" sz="10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00" b="1">
                  <a:solidFill>
                    <a:srgbClr val="FF0000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2021)</a:t>
              </a:r>
              <a:endParaRPr lang="en-US" altLang="en-US" sz="10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 bwMode="auto">
            <a:xfrm>
              <a:off x="3493457" y="969229"/>
              <a:ext cx="1264416" cy="638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ECR-IS beam &amp;</a:t>
              </a: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  ISOL beam (SI beam)</a:t>
              </a: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(Dec  2015)</a:t>
              </a:r>
              <a:endParaRPr lang="en-US" altLang="en-US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 bwMode="auto">
            <a:xfrm>
              <a:off x="4996354" y="1836569"/>
              <a:ext cx="0" cy="360000"/>
            </a:xfrm>
            <a:prstGeom prst="line">
              <a:avLst/>
            </a:prstGeom>
            <a:ln>
              <a:solidFill>
                <a:srgbClr val="000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 bwMode="auto">
            <a:xfrm>
              <a:off x="4642079" y="1999862"/>
              <a:ext cx="708550" cy="638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en-US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RFQ beam</a:t>
              </a: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0000FF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2016)</a:t>
              </a:r>
              <a:endParaRPr lang="en-US" altLang="en-US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55" name="직선 연결선 154"/>
            <p:cNvCxnSpPr/>
            <p:nvPr/>
          </p:nvCxnSpPr>
          <p:spPr bwMode="auto">
            <a:xfrm rot="10800000" flipH="1">
              <a:off x="4119413" y="1482490"/>
              <a:ext cx="2880" cy="360000"/>
            </a:xfrm>
            <a:prstGeom prst="line">
              <a:avLst/>
            </a:prstGeom>
            <a:ln>
              <a:solidFill>
                <a:srgbClr val="000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 bwMode="auto">
            <a:xfrm>
              <a:off x="8610889" y="1849848"/>
              <a:ext cx="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 bwMode="auto">
            <a:xfrm rot="10800000" flipH="1">
              <a:off x="8431229" y="1492158"/>
              <a:ext cx="288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 bwMode="auto">
            <a:xfrm>
              <a:off x="9309509" y="1850560"/>
              <a:ext cx="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모서리가 둥근 직사각형 158"/>
            <p:cNvSpPr/>
            <p:nvPr/>
          </p:nvSpPr>
          <p:spPr>
            <a:xfrm>
              <a:off x="4985097" y="600924"/>
              <a:ext cx="2230793" cy="286010"/>
            </a:xfrm>
            <a:prstGeom prst="roundRect">
              <a:avLst/>
            </a:prstGeom>
            <a:solidFill>
              <a:srgbClr val="33CCCC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altLang="en-US" b="1" dirty="0">
                  <a:solidFill>
                    <a:schemeClr val="tx2"/>
                  </a:solidFill>
                  <a:cs typeface="Arial" panose="020B0604020202020204" pitchFamily="34" charset="0"/>
                </a:rPr>
                <a:t>System Installation</a:t>
              </a:r>
            </a:p>
          </p:txBody>
        </p:sp>
        <p:sp>
          <p:nvSpPr>
            <p:cNvPr id="160" name="TextBox 159"/>
            <p:cNvSpPr txBox="1"/>
            <p:nvPr/>
          </p:nvSpPr>
          <p:spPr bwMode="auto">
            <a:xfrm>
              <a:off x="8826564" y="817766"/>
              <a:ext cx="1108326" cy="638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>
                  <a:solidFill>
                    <a:srgbClr val="FF0000"/>
                  </a:solidFill>
                  <a:cs typeface="Arial" panose="020B0604020202020204" pitchFamily="34" charset="0"/>
                </a:rPr>
                <a:t>18.5MeV/u</a:t>
              </a:r>
              <a:endParaRPr lang="en-US" altLang="ko-KR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RI beam</a:t>
              </a: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FF0000"/>
                  </a:solidFill>
                  <a:cs typeface="Arial" panose="020B0604020202020204" pitchFamily="34" charset="0"/>
                </a:rPr>
                <a:t>(Sep </a:t>
              </a: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2021)</a:t>
              </a:r>
              <a:endParaRPr lang="en-US" altLang="en-US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 bwMode="auto">
            <a:xfrm rot="10800000" flipH="1">
              <a:off x="9117190" y="1486235"/>
              <a:ext cx="288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 bwMode="auto">
            <a:xfrm>
              <a:off x="6640873" y="2212283"/>
              <a:ext cx="763701" cy="638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SCL</a:t>
              </a:r>
            </a:p>
            <a:p>
              <a:pPr algn="ctr" latinLnBrk="0">
                <a:defRPr/>
              </a:pPr>
              <a:r>
                <a:rPr lang="en-US" altLang="en-US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installation</a:t>
              </a: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(April 2019)</a:t>
              </a:r>
              <a:endParaRPr lang="en-US" altLang="en-US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63" name="직선 연결선 162"/>
            <p:cNvCxnSpPr/>
            <p:nvPr/>
          </p:nvCxnSpPr>
          <p:spPr bwMode="auto">
            <a:xfrm>
              <a:off x="7025959" y="1845726"/>
              <a:ext cx="0" cy="360000"/>
            </a:xfrm>
            <a:prstGeom prst="line">
              <a:avLst/>
            </a:prstGeom>
            <a:ln>
              <a:solidFill>
                <a:srgbClr val="000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 bwMode="auto">
            <a:xfrm>
              <a:off x="7442534" y="2185918"/>
              <a:ext cx="927660" cy="638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ISOL</a:t>
              </a:r>
            </a:p>
            <a:p>
              <a:pPr algn="ctr" latinLnBrk="0">
                <a:defRPr/>
              </a:pPr>
              <a:r>
                <a:rPr lang="en-US" altLang="ko-KR" sz="1050" b="1" spc="-150" dirty="0">
                  <a:solidFill>
                    <a:srgbClr val="FF0000"/>
                  </a:solidFill>
                  <a:cs typeface="Arial" panose="020B0604020202020204" pitchFamily="34" charset="0"/>
                </a:rPr>
                <a:t>Commissioning </a:t>
              </a: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(July 2020)</a:t>
              </a:r>
              <a:endParaRPr lang="en-US" altLang="en-US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65" name="직선 연결선 164"/>
            <p:cNvCxnSpPr/>
            <p:nvPr/>
          </p:nvCxnSpPr>
          <p:spPr bwMode="auto">
            <a:xfrm>
              <a:off x="8092519" y="1853965"/>
              <a:ext cx="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/>
          <p:cNvGrpSpPr/>
          <p:nvPr/>
        </p:nvGrpSpPr>
        <p:grpSpPr>
          <a:xfrm>
            <a:off x="268001" y="4038908"/>
            <a:ext cx="8624480" cy="2294797"/>
            <a:chOff x="2241805" y="3367578"/>
            <a:chExt cx="7808556" cy="2315015"/>
          </a:xfrm>
        </p:grpSpPr>
        <p:sp>
          <p:nvSpPr>
            <p:cNvPr id="199" name="TextBox 198"/>
            <p:cNvSpPr txBox="1"/>
            <p:nvPr/>
          </p:nvSpPr>
          <p:spPr bwMode="auto">
            <a:xfrm>
              <a:off x="6138774" y="3874040"/>
              <a:ext cx="1051068" cy="4191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Supply of utilities</a:t>
              </a: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0000FF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2018)</a:t>
              </a:r>
              <a:endParaRPr lang="en-US" altLang="en-US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200" name="그룹 199"/>
            <p:cNvGrpSpPr/>
            <p:nvPr/>
          </p:nvGrpSpPr>
          <p:grpSpPr>
            <a:xfrm>
              <a:off x="2241805" y="3367578"/>
              <a:ext cx="7808556" cy="2315015"/>
              <a:chOff x="2241805" y="596136"/>
              <a:chExt cx="7808556" cy="2315015"/>
            </a:xfrm>
          </p:grpSpPr>
          <p:sp>
            <p:nvSpPr>
              <p:cNvPr id="201" name="모서리가 둥근 직사각형 200"/>
              <p:cNvSpPr/>
              <p:nvPr/>
            </p:nvSpPr>
            <p:spPr>
              <a:xfrm>
                <a:off x="2241805" y="789033"/>
                <a:ext cx="7692502" cy="2122118"/>
              </a:xfrm>
              <a:prstGeom prst="roundRect">
                <a:avLst>
                  <a:gd name="adj" fmla="val 3476"/>
                </a:avLst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2000">
                  <a:cs typeface="Times New Roman" pitchFamily="18" charset="0"/>
                </a:endParaRPr>
              </a:p>
            </p:txBody>
          </p:sp>
          <p:grpSp>
            <p:nvGrpSpPr>
              <p:cNvPr id="202" name="그룹 201"/>
              <p:cNvGrpSpPr/>
              <p:nvPr/>
            </p:nvGrpSpPr>
            <p:grpSpPr>
              <a:xfrm>
                <a:off x="2459341" y="969206"/>
                <a:ext cx="7591020" cy="1812461"/>
                <a:chOff x="3246540" y="828458"/>
                <a:chExt cx="7591020" cy="1812461"/>
              </a:xfrm>
            </p:grpSpPr>
            <p:cxnSp>
              <p:nvCxnSpPr>
                <p:cNvPr id="204" name="직선 연결선 203"/>
                <p:cNvCxnSpPr/>
                <p:nvPr/>
              </p:nvCxnSpPr>
              <p:spPr bwMode="auto">
                <a:xfrm rot="10800000">
                  <a:off x="3246540" y="1707661"/>
                  <a:ext cx="692135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연결선 204"/>
                <p:cNvCxnSpPr/>
                <p:nvPr/>
              </p:nvCxnSpPr>
              <p:spPr bwMode="auto">
                <a:xfrm>
                  <a:off x="3246540" y="1660147"/>
                  <a:ext cx="0" cy="907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직선 연결선 205"/>
                <p:cNvCxnSpPr/>
                <p:nvPr/>
              </p:nvCxnSpPr>
              <p:spPr bwMode="auto">
                <a:xfrm>
                  <a:off x="4111888" y="1664465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/>
                <p:cNvCxnSpPr/>
                <p:nvPr/>
              </p:nvCxnSpPr>
              <p:spPr bwMode="auto">
                <a:xfrm>
                  <a:off x="4977237" y="1668785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auto">
                <a:xfrm>
                  <a:off x="5842586" y="1661586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auto">
                <a:xfrm>
                  <a:off x="6707936" y="1654387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auto">
                <a:xfrm>
                  <a:off x="7573285" y="1657267"/>
                  <a:ext cx="0" cy="907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auto">
                <a:xfrm>
                  <a:off x="8437194" y="1661586"/>
                  <a:ext cx="0" cy="907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/>
                <p:cNvCxnSpPr/>
                <p:nvPr/>
              </p:nvCxnSpPr>
              <p:spPr bwMode="auto">
                <a:xfrm>
                  <a:off x="9302544" y="1665906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 212"/>
                <p:cNvCxnSpPr/>
                <p:nvPr/>
              </p:nvCxnSpPr>
              <p:spPr bwMode="auto">
                <a:xfrm>
                  <a:off x="10167892" y="1658706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TextBox 213"/>
                <p:cNvSpPr txBox="1"/>
                <p:nvPr/>
              </p:nvSpPr>
              <p:spPr bwMode="auto">
                <a:xfrm>
                  <a:off x="3413562" y="1380816"/>
                  <a:ext cx="451661" cy="2794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2014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" name="TextBox 214"/>
                <p:cNvSpPr txBox="1"/>
                <p:nvPr/>
              </p:nvSpPr>
              <p:spPr bwMode="auto">
                <a:xfrm>
                  <a:off x="4291869" y="1380816"/>
                  <a:ext cx="451661" cy="2794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2015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TextBox 215"/>
                <p:cNvSpPr txBox="1"/>
                <p:nvPr/>
              </p:nvSpPr>
              <p:spPr bwMode="auto">
                <a:xfrm>
                  <a:off x="5160098" y="1380816"/>
                  <a:ext cx="451661" cy="2794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2016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TextBox 216"/>
                <p:cNvSpPr txBox="1"/>
                <p:nvPr/>
              </p:nvSpPr>
              <p:spPr bwMode="auto">
                <a:xfrm>
                  <a:off x="6018248" y="1380816"/>
                  <a:ext cx="451661" cy="2794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2017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8" name="TextBox 217"/>
                <p:cNvSpPr txBox="1"/>
                <p:nvPr/>
              </p:nvSpPr>
              <p:spPr bwMode="auto">
                <a:xfrm>
                  <a:off x="6877838" y="1380816"/>
                  <a:ext cx="451661" cy="2794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2018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TextBox 218"/>
                <p:cNvSpPr txBox="1"/>
                <p:nvPr/>
              </p:nvSpPr>
              <p:spPr bwMode="auto">
                <a:xfrm>
                  <a:off x="7746067" y="1380816"/>
                  <a:ext cx="451661" cy="2794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2019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 bwMode="auto">
                <a:xfrm>
                  <a:off x="8624374" y="1380816"/>
                  <a:ext cx="451661" cy="2794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2020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TextBox 220"/>
                <p:cNvSpPr txBox="1"/>
                <p:nvPr/>
              </p:nvSpPr>
              <p:spPr bwMode="auto">
                <a:xfrm>
                  <a:off x="9482524" y="1380816"/>
                  <a:ext cx="451661" cy="279440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2021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2" name="직선 연결선 221"/>
                <p:cNvCxnSpPr/>
                <p:nvPr/>
              </p:nvCxnSpPr>
              <p:spPr bwMode="auto">
                <a:xfrm rot="10800000" flipH="1">
                  <a:off x="6292951" y="1339770"/>
                  <a:ext cx="288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TextBox 222"/>
                <p:cNvSpPr txBox="1"/>
                <p:nvPr/>
              </p:nvSpPr>
              <p:spPr bwMode="auto">
                <a:xfrm>
                  <a:off x="5415675" y="857904"/>
                  <a:ext cx="1329480" cy="582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Completion </a:t>
                  </a:r>
                  <a:r>
                    <a:rPr lang="en-US" altLang="en-US" sz="1050" b="1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of detail </a:t>
                  </a: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design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(June 2017)</a:t>
                  </a:r>
                </a:p>
              </p:txBody>
            </p:sp>
            <p:sp>
              <p:nvSpPr>
                <p:cNvPr id="224" name="TextBox 223"/>
                <p:cNvSpPr txBox="1"/>
                <p:nvPr/>
              </p:nvSpPr>
              <p:spPr bwMode="auto">
                <a:xfrm>
                  <a:off x="8433287" y="2055844"/>
                  <a:ext cx="1108323" cy="582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Completion of construction</a:t>
                  </a:r>
                  <a:endParaRPr lang="en-US" altLang="ko-KR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 dirty="0" smtClean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(Dec </a:t>
                  </a:r>
                  <a:r>
                    <a:rPr lang="en-US" altLang="ko-KR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2020)</a:t>
                  </a:r>
                  <a:endParaRPr lang="en-US" altLang="en-US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 bwMode="auto">
                <a:xfrm>
                  <a:off x="9338059" y="2082040"/>
                  <a:ext cx="1499501" cy="5588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0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Completion of inspection of </a:t>
                  </a:r>
                  <a:r>
                    <a:rPr lang="en-US" altLang="en-US" sz="1000" b="1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the radiation facility </a:t>
                  </a:r>
                  <a:endParaRPr lang="en-US" altLang="ko-KR" sz="100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00" b="1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(Dec 2021</a:t>
                  </a:r>
                  <a:r>
                    <a:rPr lang="en-US" altLang="ko-KR" sz="100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)</a:t>
                  </a:r>
                  <a:endParaRPr lang="en-US" altLang="en-US" sz="100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TextBox 225"/>
                <p:cNvSpPr txBox="1"/>
                <p:nvPr/>
              </p:nvSpPr>
              <p:spPr bwMode="auto">
                <a:xfrm>
                  <a:off x="4063782" y="857904"/>
                  <a:ext cx="1442656" cy="582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Completion of basic design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(Dec </a:t>
                  </a:r>
                  <a:r>
                    <a:rPr lang="en-US" altLang="ko-KR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2015)</a:t>
                  </a:r>
                  <a:endParaRPr lang="en-US" altLang="en-US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7" name="직선 연결선 226"/>
                <p:cNvCxnSpPr/>
                <p:nvPr/>
              </p:nvCxnSpPr>
              <p:spPr bwMode="auto">
                <a:xfrm>
                  <a:off x="5914177" y="1714483"/>
                  <a:ext cx="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TextBox 227"/>
                <p:cNvSpPr txBox="1"/>
                <p:nvPr/>
              </p:nvSpPr>
              <p:spPr bwMode="auto">
                <a:xfrm>
                  <a:off x="4862593" y="2026947"/>
                  <a:ext cx="1317154" cy="582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Beginning of priority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construction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(Feb </a:t>
                  </a:r>
                  <a:r>
                    <a:rPr lang="en-US" altLang="ko-KR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2017)</a:t>
                  </a:r>
                  <a:endParaRPr lang="en-US" altLang="en-US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9" name="직선 연결선 228"/>
                <p:cNvCxnSpPr/>
                <p:nvPr/>
              </p:nvCxnSpPr>
              <p:spPr bwMode="auto">
                <a:xfrm rot="10800000" flipH="1">
                  <a:off x="4906612" y="1341742"/>
                  <a:ext cx="288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 229"/>
                <p:cNvCxnSpPr/>
                <p:nvPr/>
              </p:nvCxnSpPr>
              <p:spPr bwMode="auto">
                <a:xfrm>
                  <a:off x="10096708" y="1709812"/>
                  <a:ext cx="0" cy="36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/>
                <p:cNvCxnSpPr/>
                <p:nvPr/>
              </p:nvCxnSpPr>
              <p:spPr bwMode="auto">
                <a:xfrm>
                  <a:off x="6517727" y="1708261"/>
                  <a:ext cx="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TextBox 231"/>
                <p:cNvSpPr txBox="1"/>
                <p:nvPr/>
              </p:nvSpPr>
              <p:spPr bwMode="auto">
                <a:xfrm>
                  <a:off x="6103264" y="2049590"/>
                  <a:ext cx="1514091" cy="4191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Beginning of construction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(Sep </a:t>
                  </a:r>
                  <a:r>
                    <a:rPr lang="en-US" altLang="ko-KR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2017)</a:t>
                  </a:r>
                  <a:endParaRPr lang="en-US" altLang="en-US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 bwMode="auto">
                <a:xfrm>
                  <a:off x="9092819" y="828458"/>
                  <a:ext cx="763701" cy="5821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Building</a:t>
                  </a:r>
                  <a:endParaRPr lang="en-US" altLang="ko-KR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Permit</a:t>
                  </a:r>
                  <a:endParaRPr lang="en-US" altLang="ko-KR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(April 2021)</a:t>
                  </a:r>
                  <a:endParaRPr lang="en-US" altLang="en-US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34" name="직선 연결선 233"/>
                <p:cNvCxnSpPr/>
                <p:nvPr/>
              </p:nvCxnSpPr>
              <p:spPr bwMode="auto">
                <a:xfrm>
                  <a:off x="9247721" y="1705502"/>
                  <a:ext cx="0" cy="36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 234"/>
                <p:cNvCxnSpPr/>
                <p:nvPr/>
              </p:nvCxnSpPr>
              <p:spPr bwMode="auto">
                <a:xfrm rot="10800000" flipH="1">
                  <a:off x="9510225" y="1355679"/>
                  <a:ext cx="2880" cy="36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 235"/>
                <p:cNvCxnSpPr/>
                <p:nvPr/>
              </p:nvCxnSpPr>
              <p:spPr bwMode="auto">
                <a:xfrm rot="10800000" flipH="1">
                  <a:off x="7442465" y="1343888"/>
                  <a:ext cx="288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모서리가 둥근 직사각형 202"/>
              <p:cNvSpPr/>
              <p:nvPr/>
            </p:nvSpPr>
            <p:spPr>
              <a:xfrm>
                <a:off x="4985097" y="596136"/>
                <a:ext cx="2230793" cy="290798"/>
              </a:xfrm>
              <a:prstGeom prst="roundRect">
                <a:avLst/>
              </a:prstGeom>
              <a:solidFill>
                <a:srgbClr val="33CCCC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en-US" altLang="en-US" b="1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Facility Construction</a:t>
                </a:r>
              </a:p>
            </p:txBody>
          </p:sp>
        </p:grpSp>
      </p:grpSp>
      <p:sp>
        <p:nvSpPr>
          <p:cNvPr id="237" name="갈매기형 수장 236"/>
          <p:cNvSpPr/>
          <p:nvPr/>
        </p:nvSpPr>
        <p:spPr>
          <a:xfrm>
            <a:off x="268001" y="894415"/>
            <a:ext cx="2478357" cy="841251"/>
          </a:xfrm>
          <a:prstGeom prst="chevron">
            <a:avLst/>
          </a:prstGeom>
          <a:solidFill>
            <a:srgbClr val="CCCC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4180"/>
            <a:endParaRPr lang="en-US" altLang="ko-KR" sz="1292" b="1" dirty="0">
              <a:solidFill>
                <a:prstClr val="black"/>
              </a:solidFill>
            </a:endParaRP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(2018) </a:t>
            </a:r>
          </a:p>
          <a:p>
            <a:pPr algn="ctr" defTabSz="884180"/>
            <a:r>
              <a:rPr lang="en-US" altLang="ko-KR" sz="1400" b="1" spc="-150" dirty="0">
                <a:solidFill>
                  <a:prstClr val="black"/>
                </a:solidFill>
              </a:rPr>
              <a:t>SCL3 manufacturing</a:t>
            </a: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SCL2 Prototype</a:t>
            </a: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 </a:t>
            </a:r>
            <a:endParaRPr lang="ko-KR" altLang="en-US" sz="1292" b="1" dirty="0">
              <a:solidFill>
                <a:prstClr val="black"/>
              </a:solidFill>
            </a:endParaRPr>
          </a:p>
        </p:txBody>
      </p:sp>
      <p:sp>
        <p:nvSpPr>
          <p:cNvPr id="238" name="갈매기형 수장 237"/>
          <p:cNvSpPr/>
          <p:nvPr/>
        </p:nvSpPr>
        <p:spPr>
          <a:xfrm>
            <a:off x="2480331" y="873759"/>
            <a:ext cx="2315851" cy="853170"/>
          </a:xfrm>
          <a:prstGeom prst="chevron">
            <a:avLst/>
          </a:prstGeom>
          <a:solidFill>
            <a:srgbClr val="CCCC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(2019) </a:t>
            </a: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SCL3 Installation</a:t>
            </a: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SCL2 </a:t>
            </a:r>
            <a:r>
              <a:rPr lang="en-US" altLang="ko-KR" sz="1292" b="1" spc="-150" dirty="0">
                <a:solidFill>
                  <a:prstClr val="black"/>
                </a:solidFill>
              </a:rPr>
              <a:t>manufacturing</a:t>
            </a:r>
          </a:p>
        </p:txBody>
      </p:sp>
      <p:sp>
        <p:nvSpPr>
          <p:cNvPr id="239" name="갈매기형 수장 238"/>
          <p:cNvSpPr/>
          <p:nvPr/>
        </p:nvSpPr>
        <p:spPr>
          <a:xfrm>
            <a:off x="4545881" y="891250"/>
            <a:ext cx="2154889" cy="844776"/>
          </a:xfrm>
          <a:prstGeom prst="chevron">
            <a:avLst/>
          </a:prstGeom>
          <a:solidFill>
            <a:srgbClr val="CCCC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(2020) </a:t>
            </a:r>
          </a:p>
          <a:p>
            <a:pPr algn="ctr" defTabSz="884180"/>
            <a:r>
              <a:rPr lang="en-US" altLang="ko-KR" sz="1200" b="1" dirty="0">
                <a:solidFill>
                  <a:prstClr val="black"/>
                </a:solidFill>
              </a:rPr>
              <a:t>SCL3 Beam </a:t>
            </a:r>
            <a:r>
              <a:rPr lang="en-US" altLang="ko-KR" sz="1200" b="1" spc="-150" dirty="0">
                <a:solidFill>
                  <a:prstClr val="black"/>
                </a:solidFill>
              </a:rPr>
              <a:t>Commissioning/</a:t>
            </a:r>
          </a:p>
          <a:p>
            <a:pPr algn="ctr" latinLnBrk="0">
              <a:defRPr/>
            </a:pPr>
            <a:r>
              <a:rPr lang="en-US" altLang="en-US" sz="1200" b="1" spc="-150" dirty="0">
                <a:solidFill>
                  <a:prstClr val="black"/>
                </a:solidFill>
              </a:rPr>
              <a:t>Const.  Completion</a:t>
            </a:r>
            <a:endParaRPr lang="en-US" altLang="ko-KR" sz="1200" b="1" spc="-150" dirty="0">
              <a:solidFill>
                <a:prstClr val="black"/>
              </a:solidFill>
            </a:endParaRPr>
          </a:p>
        </p:txBody>
      </p:sp>
      <p:sp>
        <p:nvSpPr>
          <p:cNvPr id="240" name="갈매기형 수장 239"/>
          <p:cNvSpPr/>
          <p:nvPr/>
        </p:nvSpPr>
        <p:spPr>
          <a:xfrm>
            <a:off x="6496001" y="888922"/>
            <a:ext cx="2154889" cy="847554"/>
          </a:xfrm>
          <a:prstGeom prst="chevron">
            <a:avLst/>
          </a:prstGeom>
          <a:solidFill>
            <a:srgbClr val="CCCC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(2021) </a:t>
            </a:r>
          </a:p>
          <a:p>
            <a:pPr algn="ctr" defTabSz="884180"/>
            <a:r>
              <a:rPr lang="en-US" altLang="ko-KR" sz="1200" b="1" dirty="0">
                <a:solidFill>
                  <a:prstClr val="black"/>
                </a:solidFill>
              </a:rPr>
              <a:t>KOBRA operation</a:t>
            </a:r>
            <a:r>
              <a:rPr lang="en-US" altLang="ko-KR" sz="1200" b="1" spc="-150" dirty="0">
                <a:solidFill>
                  <a:prstClr val="black"/>
                </a:solidFill>
              </a:rPr>
              <a:t>/</a:t>
            </a:r>
          </a:p>
          <a:p>
            <a:pPr algn="ctr" defTabSz="884180"/>
            <a:r>
              <a:rPr lang="en-US" altLang="en-US" sz="1200" b="1" spc="-150" dirty="0">
                <a:solidFill>
                  <a:prstClr val="black"/>
                </a:solidFill>
              </a:rPr>
              <a:t>Project Completion</a:t>
            </a:r>
            <a:endParaRPr lang="ko-KR" altLang="en-US" sz="1200" b="1" spc="-150" dirty="0">
              <a:solidFill>
                <a:prstClr val="black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2236924" y="188640"/>
            <a:ext cx="2442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Milestone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278002" y="201935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532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Box 246"/>
          <p:cNvSpPr txBox="1"/>
          <p:nvPr/>
        </p:nvSpPr>
        <p:spPr>
          <a:xfrm>
            <a:off x="2339752" y="-411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Progress Rate</a:t>
            </a:r>
            <a:endParaRPr lang="ko-KR" altLang="en-US" sz="2400" b="1" dirty="0"/>
          </a:p>
        </p:txBody>
      </p:sp>
      <p:sp>
        <p:nvSpPr>
          <p:cNvPr id="248" name="TextBox 247"/>
          <p:cNvSpPr txBox="1"/>
          <p:nvPr/>
        </p:nvSpPr>
        <p:spPr>
          <a:xfrm>
            <a:off x="278002" y="25014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36924" y="188640"/>
            <a:ext cx="192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Progress Rate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8002" y="201935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0" name="차트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0029403"/>
              </p:ext>
            </p:extLst>
          </p:nvPr>
        </p:nvGraphicFramePr>
        <p:xfrm>
          <a:off x="524322" y="1306469"/>
          <a:ext cx="7858126" cy="2614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08762" y="85877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Installation Project</a:t>
            </a:r>
            <a:endParaRPr lang="en-US" altLang="en-US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4863" y="934759"/>
            <a:ext cx="118808" cy="2285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1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6876256" y="1035498"/>
            <a:ext cx="151195" cy="2299409"/>
          </a:xfrm>
          <a:custGeom>
            <a:avLst/>
            <a:gdLst>
              <a:gd name="connsiteX0" fmla="*/ 0 w 228600"/>
              <a:gd name="connsiteY0" fmla="*/ 2536722 h 2536722"/>
              <a:gd name="connsiteX1" fmla="*/ 0 w 228600"/>
              <a:gd name="connsiteY1" fmla="*/ 0 h 2536722"/>
              <a:gd name="connsiteX2" fmla="*/ 228600 w 228600"/>
              <a:gd name="connsiteY2" fmla="*/ 0 h 253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36722">
                <a:moveTo>
                  <a:pt x="0" y="2536722"/>
                </a:moveTo>
                <a:lnTo>
                  <a:pt x="0" y="0"/>
                </a:lnTo>
                <a:lnTo>
                  <a:pt x="228600" y="0"/>
                </a:lnTo>
              </a:path>
            </a:pathLst>
          </a:custGeom>
          <a:noFill/>
          <a:ln w="12700">
            <a:solidFill>
              <a:srgbClr val="FF0000"/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6948264" y="724054"/>
            <a:ext cx="1521032" cy="1008112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ko-KR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ko-KR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May.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(Planned</a:t>
            </a:r>
            <a:r>
              <a:rPr lang="en-US" altLang="ko-KR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83.20%,</a:t>
            </a:r>
            <a:endParaRPr lang="en-US" altLang="ko-KR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en-US" alt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78.12%)</a:t>
            </a:r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2280" y="3573016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en-US" sz="18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Construction Project</a:t>
            </a:r>
            <a:endParaRPr lang="en-US" altLang="en-US" sz="18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8381" y="3648997"/>
            <a:ext cx="118808" cy="2285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71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6876256" y="3999601"/>
            <a:ext cx="194389" cy="2265357"/>
          </a:xfrm>
          <a:custGeom>
            <a:avLst/>
            <a:gdLst>
              <a:gd name="connsiteX0" fmla="*/ 0 w 228600"/>
              <a:gd name="connsiteY0" fmla="*/ 2536722 h 2536722"/>
              <a:gd name="connsiteX1" fmla="*/ 0 w 228600"/>
              <a:gd name="connsiteY1" fmla="*/ 0 h 2536722"/>
              <a:gd name="connsiteX2" fmla="*/ 228600 w 228600"/>
              <a:gd name="connsiteY2" fmla="*/ 0 h 253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36722">
                <a:moveTo>
                  <a:pt x="0" y="2536722"/>
                </a:moveTo>
                <a:lnTo>
                  <a:pt x="0" y="0"/>
                </a:lnTo>
                <a:lnTo>
                  <a:pt x="228600" y="0"/>
                </a:lnTo>
              </a:path>
            </a:pathLst>
          </a:custGeom>
          <a:noFill/>
          <a:ln w="12700">
            <a:solidFill>
              <a:srgbClr val="FF0000"/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6968994" y="3518026"/>
            <a:ext cx="1491438" cy="60887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ko-KR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ko-KR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May.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en-US" altLang="ko-K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latinLnBrk="0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(Planned</a:t>
            </a:r>
            <a:r>
              <a:rPr lang="en-US" altLang="ko-KR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ko-KR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81.37%,</a:t>
            </a:r>
            <a:endParaRPr lang="en-US" altLang="ko-K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latinLnBrk="0"/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en-US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81.40%)</a:t>
            </a:r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9" name="차트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7938730"/>
              </p:ext>
            </p:extLst>
          </p:nvPr>
        </p:nvGraphicFramePr>
        <p:xfrm>
          <a:off x="573226" y="4104201"/>
          <a:ext cx="780922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00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2200" y="2847512"/>
            <a:ext cx="215155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Construction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055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6924" y="188640"/>
            <a:ext cx="2150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Building Layout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496" y="201935"/>
            <a:ext cx="204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2. Construction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4120" y="787008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</a:rPr>
              <a:t>Building Layout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5312" y="870687"/>
            <a:ext cx="118808" cy="2285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10">
              <a:solidFill>
                <a:prstClr val="white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5" y="1205372"/>
            <a:ext cx="8913101" cy="5175956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911089" y="1860993"/>
            <a:ext cx="901446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Assembly Bd.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11089" y="2114040"/>
            <a:ext cx="784933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SRF</a:t>
            </a:r>
            <a:r>
              <a:rPr lang="ko-KR" altLang="en-US" sz="900" dirty="0">
                <a:solidFill>
                  <a:prstClr val="white"/>
                </a:solidFill>
              </a:rPr>
              <a:t> </a:t>
            </a:r>
            <a:r>
              <a:rPr lang="en-US" altLang="ko-KR" sz="900" dirty="0">
                <a:solidFill>
                  <a:prstClr val="white"/>
                </a:solidFill>
              </a:rPr>
              <a:t>Test Bd.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97093" y="2326829"/>
            <a:ext cx="1255610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High Energy B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697094" y="2660391"/>
            <a:ext cx="1255609" cy="33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IF</a:t>
            </a:r>
            <a:r>
              <a:rPr lang="ko-KR" altLang="en-US" sz="900">
                <a:solidFill>
                  <a:prstClr val="white"/>
                </a:solidFill>
              </a:rPr>
              <a:t> </a:t>
            </a:r>
            <a:r>
              <a:rPr lang="en-US" altLang="ko-KR" sz="900">
                <a:solidFill>
                  <a:prstClr val="white"/>
                </a:solidFill>
              </a:rPr>
              <a:t>Separator / High Energy A</a:t>
            </a:r>
            <a:endParaRPr lang="en-US" altLang="ko-KR" sz="900" dirty="0">
              <a:solidFill>
                <a:prstClr val="white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4113892" y="1953010"/>
            <a:ext cx="797197" cy="1058195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991683" y="3454037"/>
            <a:ext cx="737450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HQ Office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95405" y="4972318"/>
            <a:ext cx="888416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Guest House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14410" y="4448666"/>
            <a:ext cx="760265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Info. Center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24898" y="3149231"/>
            <a:ext cx="948996" cy="3393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Cryogenics Bd.</a:t>
            </a:r>
            <a:endParaRPr lang="en-US" altLang="ko-KR" sz="900" dirty="0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4579946" y="2206057"/>
            <a:ext cx="331144" cy="753389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41" name="자유형 40"/>
          <p:cNvSpPr/>
          <p:nvPr/>
        </p:nvSpPr>
        <p:spPr>
          <a:xfrm flipV="1">
            <a:off x="1409553" y="3942876"/>
            <a:ext cx="85852" cy="1108517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 flipV="1">
            <a:off x="2349189" y="4207121"/>
            <a:ext cx="265295" cy="333561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43" name="자유형 42"/>
          <p:cNvSpPr/>
          <p:nvPr/>
        </p:nvSpPr>
        <p:spPr>
          <a:xfrm>
            <a:off x="2690908" y="3546054"/>
            <a:ext cx="300774" cy="155279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5591773" y="2418846"/>
            <a:ext cx="1105321" cy="747638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45" name="자유형 44"/>
          <p:cNvSpPr/>
          <p:nvPr/>
        </p:nvSpPr>
        <p:spPr>
          <a:xfrm>
            <a:off x="6120683" y="2830047"/>
            <a:ext cx="576411" cy="567917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878846" y="3701333"/>
            <a:ext cx="663820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ISOL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47" name="직선 연결선 46"/>
          <p:cNvCxnSpPr>
            <a:stCxn id="46" idx="3"/>
          </p:cNvCxnSpPr>
          <p:nvPr/>
        </p:nvCxnSpPr>
        <p:spPr>
          <a:xfrm>
            <a:off x="5542666" y="3793350"/>
            <a:ext cx="7696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자유형 47"/>
          <p:cNvSpPr/>
          <p:nvPr/>
        </p:nvSpPr>
        <p:spPr>
          <a:xfrm>
            <a:off x="6940120" y="3310261"/>
            <a:ext cx="382076" cy="684376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878846" y="4075152"/>
            <a:ext cx="663820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SCL</a:t>
            </a:r>
            <a:r>
              <a:rPr lang="ko-KR" altLang="en-US" sz="900">
                <a:solidFill>
                  <a:prstClr val="white"/>
                </a:solidFill>
              </a:rPr>
              <a:t> 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50" name="직선 연결선 49"/>
          <p:cNvCxnSpPr>
            <a:stCxn id="49" idx="3"/>
          </p:cNvCxnSpPr>
          <p:nvPr/>
        </p:nvCxnSpPr>
        <p:spPr>
          <a:xfrm>
            <a:off x="5542666" y="4167169"/>
            <a:ext cx="106093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7322196" y="5540234"/>
            <a:ext cx="760819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Utility Bd.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322196" y="5873795"/>
            <a:ext cx="853921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Electricity Bd.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915710" y="5540234"/>
            <a:ext cx="894147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Control Center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54" name="자유형 53"/>
          <p:cNvSpPr/>
          <p:nvPr/>
        </p:nvSpPr>
        <p:spPr>
          <a:xfrm flipH="1" flipV="1">
            <a:off x="4809857" y="4878862"/>
            <a:ext cx="551955" cy="740450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55" name="자유형 54"/>
          <p:cNvSpPr/>
          <p:nvPr/>
        </p:nvSpPr>
        <p:spPr>
          <a:xfrm flipV="1">
            <a:off x="6646478" y="4993883"/>
            <a:ext cx="675718" cy="625430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56" name="자유형 55"/>
          <p:cNvSpPr/>
          <p:nvPr/>
        </p:nvSpPr>
        <p:spPr>
          <a:xfrm flipV="1">
            <a:off x="6215733" y="5098837"/>
            <a:ext cx="1106463" cy="858349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57" name="자유형 56"/>
          <p:cNvSpPr/>
          <p:nvPr/>
        </p:nvSpPr>
        <p:spPr>
          <a:xfrm flipV="1">
            <a:off x="7155507" y="4540987"/>
            <a:ext cx="357143" cy="547063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478206" y="4993883"/>
            <a:ext cx="951354" cy="255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Low Energy A,B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64137" y="3232622"/>
            <a:ext cx="911033" cy="18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Waste Strorage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60" name="자유형 59"/>
          <p:cNvSpPr/>
          <p:nvPr/>
        </p:nvSpPr>
        <p:spPr>
          <a:xfrm flipH="1">
            <a:off x="1175379" y="3317298"/>
            <a:ext cx="343965" cy="201287"/>
          </a:xfrm>
          <a:custGeom>
            <a:avLst/>
            <a:gdLst>
              <a:gd name="connsiteX0" fmla="*/ 990600 w 990600"/>
              <a:gd name="connsiteY0" fmla="*/ 0 h 1402080"/>
              <a:gd name="connsiteX1" fmla="*/ 990600 w 990600"/>
              <a:gd name="connsiteY1" fmla="*/ 0 h 1402080"/>
              <a:gd name="connsiteX2" fmla="*/ 0 w 990600"/>
              <a:gd name="connsiteY2" fmla="*/ 0 h 1402080"/>
              <a:gd name="connsiteX3" fmla="*/ 0 w 990600"/>
              <a:gd name="connsiteY3" fmla="*/ 1402080 h 140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1402080">
                <a:moveTo>
                  <a:pt x="990600" y="0"/>
                </a:moveTo>
                <a:lnTo>
                  <a:pt x="990600" y="0"/>
                </a:lnTo>
                <a:lnTo>
                  <a:pt x="0" y="0"/>
                </a:lnTo>
                <a:lnTo>
                  <a:pt x="0" y="140208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61" name="이등변 삼각형 60"/>
          <p:cNvSpPr/>
          <p:nvPr/>
        </p:nvSpPr>
        <p:spPr>
          <a:xfrm>
            <a:off x="4232596" y="3630673"/>
            <a:ext cx="253627" cy="205570"/>
          </a:xfrm>
          <a:prstGeom prst="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prstClr val="white"/>
                </a:solidFill>
              </a:rPr>
              <a:t>Reservation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01182" y="1241063"/>
            <a:ext cx="5631296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Campus Area : </a:t>
            </a:r>
            <a:r>
              <a:rPr lang="en-US" altLang="ko-KR" sz="1200" b="1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952,066㎡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(including the reservation area of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144,640㎡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pPr marL="252000" indent="-25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Period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200" b="1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2014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~ </a:t>
            </a:r>
            <a:r>
              <a:rPr lang="en-US" altLang="ko-KR" sz="1200" b="1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2021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(8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years)</a:t>
            </a:r>
          </a:p>
          <a:p>
            <a:pPr marL="252000" indent="-25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Cost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200" dirty="0" smtClean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996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billion won (incl. 357 billion won for land)</a:t>
            </a:r>
          </a:p>
          <a:p>
            <a:pPr marL="252000" indent="-25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Building Area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200" b="1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76,259㎡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en-US" altLang="ko-KR" sz="1200" b="1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11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Bds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)</a:t>
            </a:r>
          </a:p>
          <a:p>
            <a:pPr marL="252000" indent="-25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ko-KR" sz="1200" spc="1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Total Bd. Area</a:t>
            </a:r>
            <a:r>
              <a:rPr lang="ko-KR" altLang="en-US" sz="1200" spc="1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200" b="1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116,252㎡</a:t>
            </a:r>
          </a:p>
          <a:p>
            <a:pPr marL="252000" indent="-2520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  <a:defRPr/>
            </a:pP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Constructor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: POSCO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Consortium(11</a:t>
            </a:r>
            <a:r>
              <a:rPr lang="ko-KR" altLang="en-US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ea typeface="HY견고딕" panose="02030600000101010101" pitchFamily="18" charset="-127"/>
                <a:cs typeface="Arial" panose="020B0604020202020204" pitchFamily="34" charset="0"/>
              </a:rPr>
              <a:t>companies)</a:t>
            </a:r>
          </a:p>
        </p:txBody>
      </p:sp>
    </p:spTree>
    <p:extLst>
      <p:ext uri="{BB962C8B-B14F-4D97-AF65-F5344CB8AC3E}">
        <p14:creationId xmlns:p14="http://schemas.microsoft.com/office/powerpoint/2010/main" val="16529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36924" y="188640"/>
            <a:ext cx="3045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Construction Schedule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5496" y="201935"/>
            <a:ext cx="204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2. Construction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545" y="877132"/>
            <a:ext cx="265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Construction Schedule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282646" y="953113"/>
            <a:ext cx="118808" cy="2285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1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4" y="1334510"/>
            <a:ext cx="8249911" cy="49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_x60100240" descr="EMB000021840e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644" y="5228819"/>
            <a:ext cx="2147510" cy="119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60100800" descr="EMB000021840ef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275" y="5228818"/>
            <a:ext cx="2074975" cy="120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_x60104880" descr="EMB000021840ee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36" y="3184230"/>
            <a:ext cx="2520000" cy="179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_x337339264" descr="EMB0000499008ec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8"/>
          <a:stretch>
            <a:fillRect/>
          </a:stretch>
        </p:blipFill>
        <p:spPr bwMode="auto">
          <a:xfrm>
            <a:off x="6754695" y="1199133"/>
            <a:ext cx="2153055" cy="13109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437225232" descr="EMB000075a429a3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19" y="3181196"/>
            <a:ext cx="252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430819696" descr="EMB00001c0801f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90" y="3863488"/>
            <a:ext cx="2146164" cy="12524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_x405904424" descr="EMB000028e4be1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00" y="5231616"/>
            <a:ext cx="2100847" cy="118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36924" y="188640"/>
            <a:ext cx="3675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View </a:t>
            </a:r>
            <a:r>
              <a:rPr lang="en-US" altLang="ko-KR" sz="2400" b="1"/>
              <a:t>of Construction Place</a:t>
            </a:r>
            <a:r>
              <a:rPr lang="ko-KR" altLang="en-US" sz="2400" b="1"/>
              <a:t> </a:t>
            </a:r>
            <a:endParaRPr lang="ko-KR" alt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5496" y="201935"/>
            <a:ext cx="204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2. Construction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_x337343504" descr="EMB0000499008ef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r="2620"/>
          <a:stretch>
            <a:fillRect/>
          </a:stretch>
        </p:blipFill>
        <p:spPr bwMode="auto">
          <a:xfrm>
            <a:off x="6754695" y="2594011"/>
            <a:ext cx="2153055" cy="1188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123278" y="4939404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n-ea"/>
              </a:rPr>
              <a:t>&lt;`20.04&gt;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29" name="_x363462296" descr="EMB00018868272d"/>
          <p:cNvPicPr preferRelativeResize="0"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9133"/>
            <a:ext cx="2520000" cy="18002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526289" y="2972643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&lt;`17.01&gt;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19839" y="2966368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&lt;`</a:t>
            </a:r>
            <a:r>
              <a:rPr lang="en-US" altLang="ko-KR" sz="1000" b="1" dirty="0" smtClean="0">
                <a:latin typeface="+mn-ea"/>
              </a:rPr>
              <a:t>18.01&gt;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13697" y="4943527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&lt;`</a:t>
            </a:r>
            <a:r>
              <a:rPr lang="en-US" altLang="ko-KR" sz="1000" b="1" dirty="0" smtClean="0">
                <a:latin typeface="+mn-ea"/>
              </a:rPr>
              <a:t>19.01&gt;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35" name="_x337342704" descr="EMB0000499008e9"/>
          <p:cNvPicPr preferRelativeResize="0"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"/>
          <a:stretch>
            <a:fillRect/>
          </a:stretch>
        </p:blipFill>
        <p:spPr bwMode="auto">
          <a:xfrm>
            <a:off x="163263" y="5231616"/>
            <a:ext cx="2113200" cy="118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51520" y="840685"/>
            <a:ext cx="118808" cy="2285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10"/>
          </a:p>
        </p:txBody>
      </p:sp>
      <p:sp>
        <p:nvSpPr>
          <p:cNvPr id="38" name="TextBox 37"/>
          <p:cNvSpPr txBox="1"/>
          <p:nvPr/>
        </p:nvSpPr>
        <p:spPr>
          <a:xfrm>
            <a:off x="6712027" y="2276492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  <a:latin typeface="+mn-ea"/>
              </a:rPr>
              <a:t>&lt;Assembly Bd.&gt;</a:t>
            </a:r>
            <a:endParaRPr lang="ko-KR" altLang="en-US" sz="1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17178" y="3570774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smtClean="0">
                <a:solidFill>
                  <a:srgbClr val="FFFF00"/>
                </a:solidFill>
                <a:latin typeface="+mn-ea"/>
              </a:rPr>
              <a:t>&lt;SRF</a:t>
            </a:r>
            <a:r>
              <a:rPr lang="ko-KR" altLang="en-US" sz="1000" b="1">
                <a:solidFill>
                  <a:srgbClr val="FFFF00"/>
                </a:solidFill>
                <a:latin typeface="+mn-ea"/>
              </a:rPr>
              <a:t> </a:t>
            </a:r>
            <a:r>
              <a:rPr lang="en-US" altLang="ko-KR" sz="1000" b="1" smtClean="0">
                <a:solidFill>
                  <a:srgbClr val="FFFF00"/>
                </a:solidFill>
                <a:latin typeface="+mn-ea"/>
              </a:rPr>
              <a:t>Test Bd.&gt;</a:t>
            </a:r>
            <a:endParaRPr lang="ko-KR" altLang="en-US" sz="1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12325" y="4898656"/>
            <a:ext cx="1504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  <a:latin typeface="+mn-ea"/>
              </a:rPr>
              <a:t>&lt;High Energy </a:t>
            </a:r>
            <a:r>
              <a:rPr lang="en-US" altLang="ko-KR" sz="1000" b="1" dirty="0" err="1" smtClean="0">
                <a:solidFill>
                  <a:srgbClr val="FFFF00"/>
                </a:solidFill>
                <a:latin typeface="+mn-ea"/>
              </a:rPr>
              <a:t>Exps</a:t>
            </a:r>
            <a:r>
              <a:rPr lang="en-US" altLang="ko-KR" sz="1000" b="1" dirty="0" smtClean="0">
                <a:solidFill>
                  <a:srgbClr val="FFFF00"/>
                </a:solidFill>
                <a:latin typeface="+mn-ea"/>
              </a:rPr>
              <a:t>.&gt;</a:t>
            </a:r>
            <a:endParaRPr lang="ko-KR" altLang="en-US" sz="10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20724" y="6237312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  <a:latin typeface="+mn-ea"/>
              </a:rPr>
              <a:t>&lt;ISOL&gt;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44292" y="6237312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  <a:latin typeface="+mn-ea"/>
              </a:rPr>
              <a:t>&lt;SCL3&gt;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85918" y="6215790"/>
            <a:ext cx="1467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  <a:latin typeface="+mn-ea"/>
              </a:rPr>
              <a:t>&lt;Low Energy </a:t>
            </a:r>
            <a:r>
              <a:rPr lang="en-US" altLang="ko-KR" sz="1000" b="1" dirty="0" err="1" smtClean="0">
                <a:solidFill>
                  <a:srgbClr val="FFFF00"/>
                </a:solidFill>
                <a:latin typeface="+mn-ea"/>
              </a:rPr>
              <a:t>Exps</a:t>
            </a:r>
            <a:r>
              <a:rPr lang="en-US" altLang="ko-KR" sz="1000" b="1" dirty="0" smtClean="0">
                <a:solidFill>
                  <a:srgbClr val="FFFF00"/>
                </a:solidFill>
                <a:latin typeface="+mn-ea"/>
              </a:rPr>
              <a:t>.&gt;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3263" y="6241190"/>
            <a:ext cx="1467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smtClean="0">
                <a:solidFill>
                  <a:srgbClr val="FFFF00"/>
                </a:solidFill>
                <a:latin typeface="+mn-ea"/>
              </a:rPr>
              <a:t>&lt;Control Center&gt;</a:t>
            </a:r>
            <a:endParaRPr lang="en-US" altLang="ko-KR" sz="10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9396" y="832801"/>
            <a:ext cx="32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smtClean="0"/>
              <a:t>View of Construction Place</a:t>
            </a:r>
            <a:r>
              <a:rPr lang="ko-KR" altLang="en-US" sz="1800" b="1" dirty="0" smtClean="0"/>
              <a:t> </a:t>
            </a:r>
            <a:r>
              <a:rPr lang="en-US" altLang="ko-KR" sz="1000" b="1" dirty="0" smtClean="0">
                <a:latin typeface="+mn-ea"/>
              </a:rPr>
              <a:t>(`20.04)</a:t>
            </a:r>
            <a:endParaRPr lang="ko-KR" altLang="en-US" sz="18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4932040" y="1976594"/>
            <a:ext cx="1734907" cy="1740438"/>
          </a:xfrm>
          <a:custGeom>
            <a:avLst/>
            <a:gdLst>
              <a:gd name="connsiteX0" fmla="*/ 0 w 1320800"/>
              <a:gd name="connsiteY0" fmla="*/ 1193800 h 1193800"/>
              <a:gd name="connsiteX1" fmla="*/ 1320800 w 1320800"/>
              <a:gd name="connsiteY1" fmla="*/ 0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0800" h="1193800">
                <a:moveTo>
                  <a:pt x="0" y="1193800"/>
                </a:moveTo>
                <a:lnTo>
                  <a:pt x="1320800" y="0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5148065" y="3227683"/>
            <a:ext cx="1518882" cy="540608"/>
          </a:xfrm>
          <a:custGeom>
            <a:avLst/>
            <a:gdLst>
              <a:gd name="connsiteX0" fmla="*/ 0 w 1625600"/>
              <a:gd name="connsiteY0" fmla="*/ 584200 h 584200"/>
              <a:gd name="connsiteX1" fmla="*/ 1625600 w 1625600"/>
              <a:gd name="connsiteY1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600" h="584200">
                <a:moveTo>
                  <a:pt x="0" y="584200"/>
                </a:moveTo>
                <a:lnTo>
                  <a:pt x="1625600" y="0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5129202" y="3960870"/>
            <a:ext cx="1667699" cy="538703"/>
          </a:xfrm>
          <a:custGeom>
            <a:avLst/>
            <a:gdLst>
              <a:gd name="connsiteX0" fmla="*/ 0 w 1625600"/>
              <a:gd name="connsiteY0" fmla="*/ 0 h 423334"/>
              <a:gd name="connsiteX1" fmla="*/ 1625600 w 1625600"/>
              <a:gd name="connsiteY1" fmla="*/ 423334 h 42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25600" h="423334">
                <a:moveTo>
                  <a:pt x="0" y="0"/>
                </a:moveTo>
                <a:lnTo>
                  <a:pt x="1625600" y="423334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938438" y="4094772"/>
            <a:ext cx="1838238" cy="1137988"/>
          </a:xfrm>
          <a:custGeom>
            <a:avLst/>
            <a:gdLst>
              <a:gd name="connsiteX0" fmla="*/ 0 w 1193800"/>
              <a:gd name="connsiteY0" fmla="*/ 0 h 1600200"/>
              <a:gd name="connsiteX1" fmla="*/ 1193800 w 1193800"/>
              <a:gd name="connsiteY1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800" h="1600200">
                <a:moveTo>
                  <a:pt x="0" y="0"/>
                </a:moveTo>
                <a:lnTo>
                  <a:pt x="1193800" y="1600200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 rot="593054">
            <a:off x="3434217" y="4280974"/>
            <a:ext cx="896227" cy="971141"/>
          </a:xfrm>
          <a:custGeom>
            <a:avLst/>
            <a:gdLst>
              <a:gd name="connsiteX0" fmla="*/ 685800 w 685800"/>
              <a:gd name="connsiteY0" fmla="*/ 0 h 939800"/>
              <a:gd name="connsiteX1" fmla="*/ 0 w 685800"/>
              <a:gd name="connsiteY1" fmla="*/ 93980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939800">
                <a:moveTo>
                  <a:pt x="685800" y="0"/>
                </a:moveTo>
                <a:lnTo>
                  <a:pt x="0" y="939800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flipH="1">
            <a:off x="4703409" y="4149080"/>
            <a:ext cx="906146" cy="1034404"/>
          </a:xfrm>
          <a:custGeom>
            <a:avLst/>
            <a:gdLst>
              <a:gd name="connsiteX0" fmla="*/ 2336800 w 2336800"/>
              <a:gd name="connsiteY0" fmla="*/ 0 h 1176866"/>
              <a:gd name="connsiteX1" fmla="*/ 0 w 2336800"/>
              <a:gd name="connsiteY1" fmla="*/ 1176866 h 11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36800" h="1176866">
                <a:moveTo>
                  <a:pt x="2336800" y="0"/>
                </a:moveTo>
                <a:lnTo>
                  <a:pt x="0" y="1176866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 rot="561448">
            <a:off x="2295170" y="3917707"/>
            <a:ext cx="1562136" cy="1416642"/>
          </a:xfrm>
          <a:custGeom>
            <a:avLst/>
            <a:gdLst>
              <a:gd name="connsiteX0" fmla="*/ 685800 w 685800"/>
              <a:gd name="connsiteY0" fmla="*/ 0 h 939800"/>
              <a:gd name="connsiteX1" fmla="*/ 0 w 685800"/>
              <a:gd name="connsiteY1" fmla="*/ 93980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939800">
                <a:moveTo>
                  <a:pt x="685800" y="0"/>
                </a:moveTo>
                <a:lnTo>
                  <a:pt x="0" y="939800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37216272" descr="EMB000075a429a0"/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636" y="1202337"/>
            <a:ext cx="252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2189119" y="401419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1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4175470" y="2342056"/>
            <a:ext cx="55816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smtClean="0">
                <a:solidFill>
                  <a:srgbClr val="44546A"/>
                </a:solidFill>
              </a:rPr>
              <a:t>SCL3</a:t>
            </a:r>
            <a:endParaRPr kumimoji="1" lang="ko-KR" altLang="en-US" sz="1500" b="1" dirty="0">
              <a:solidFill>
                <a:srgbClr val="44546A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6860375" y="2355674"/>
            <a:ext cx="14500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smtClean="0">
                <a:solidFill>
                  <a:srgbClr val="44546A"/>
                </a:solidFill>
              </a:rPr>
              <a:t>Low Energy A/B</a:t>
            </a:r>
            <a:endParaRPr kumimoji="1" lang="ko-KR" altLang="en-US" sz="1500" b="1" dirty="0">
              <a:solidFill>
                <a:srgbClr val="44546A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1260378" y="2355674"/>
            <a:ext cx="6014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smtClean="0">
                <a:solidFill>
                  <a:srgbClr val="44546A"/>
                </a:solidFill>
              </a:rPr>
              <a:t>SCL2 </a:t>
            </a:r>
            <a:endParaRPr kumimoji="1" lang="ko-KR" altLang="en-US" sz="1500" b="1" dirty="0">
              <a:solidFill>
                <a:srgbClr val="44546A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3764031" y="4024901"/>
            <a:ext cx="15542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smtClean="0">
                <a:solidFill>
                  <a:srgbClr val="44546A"/>
                </a:solidFill>
              </a:rPr>
              <a:t>IF/</a:t>
            </a:r>
            <a:r>
              <a:rPr kumimoji="1" lang="en-US" altLang="ko-KR" sz="1500" b="1">
                <a:solidFill>
                  <a:srgbClr val="44546A"/>
                </a:solidFill>
              </a:rPr>
              <a:t> High Energy</a:t>
            </a:r>
            <a:r>
              <a:rPr kumimoji="1" lang="ko-KR" altLang="en-US" sz="1500" b="1" smtClean="0">
                <a:solidFill>
                  <a:srgbClr val="44546A"/>
                </a:solidFill>
              </a:rPr>
              <a:t> </a:t>
            </a:r>
            <a:r>
              <a:rPr kumimoji="1" lang="en-US" altLang="ko-KR" sz="1500" b="1" smtClean="0">
                <a:solidFill>
                  <a:srgbClr val="44546A"/>
                </a:solidFill>
              </a:rPr>
              <a:t>A</a:t>
            </a:r>
            <a:endParaRPr kumimoji="1" lang="ko-KR" altLang="en-US" sz="1500" b="1" dirty="0">
              <a:solidFill>
                <a:srgbClr val="44546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6861685" y="4024901"/>
            <a:ext cx="12836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smtClean="0">
                <a:solidFill>
                  <a:srgbClr val="44546A"/>
                </a:solidFill>
              </a:rPr>
              <a:t>High Energy B</a:t>
            </a:r>
            <a:endParaRPr kumimoji="1" lang="ko-KR" altLang="en-US" sz="1500" b="1" dirty="0">
              <a:solidFill>
                <a:srgbClr val="44546A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1372666" y="4016682"/>
            <a:ext cx="5389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500" b="1" smtClean="0">
                <a:solidFill>
                  <a:srgbClr val="44546A"/>
                </a:solidFill>
              </a:rPr>
              <a:t>ISOL</a:t>
            </a:r>
            <a:endParaRPr kumimoji="1" lang="ko-KR" altLang="en-US" sz="1500" b="1" dirty="0">
              <a:solidFill>
                <a:srgbClr val="44546A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6924" y="188640"/>
            <a:ext cx="3045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/>
              <a:t>Conventional Facilities</a:t>
            </a:r>
            <a:endParaRPr lang="ko-KR" alt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496" y="201935"/>
            <a:ext cx="204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2. Construction</a:t>
            </a:r>
            <a:endParaRPr lang="ko-KR" altLang="en-US" sz="2000" b="1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3764079" y="6241983"/>
            <a:ext cx="181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b="1">
                <a:solidFill>
                  <a:srgbClr val="44546A"/>
                </a:solidFill>
              </a:rPr>
              <a:t>Accelerator Bd.</a:t>
            </a:r>
            <a:endParaRPr kumimoji="1" lang="ko-KR" altLang="en-US" sz="2000" b="1" dirty="0">
              <a:solidFill>
                <a:srgbClr val="44546A"/>
              </a:solidFill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1187578" y="5925826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400" b="1" smtClean="0">
                <a:solidFill>
                  <a:srgbClr val="44546A"/>
                </a:solidFill>
              </a:rPr>
              <a:t>SCL3</a:t>
            </a:r>
            <a:endParaRPr kumimoji="1"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197222" y="4407526"/>
            <a:ext cx="8839274" cy="182607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 smtClean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4003148" y="5925826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400" b="1" smtClean="0">
                <a:solidFill>
                  <a:srgbClr val="44546A"/>
                </a:solidFill>
              </a:rPr>
              <a:t>Bending </a:t>
            </a:r>
            <a:r>
              <a:rPr kumimoji="1" lang="en-US" altLang="ko-KR" sz="1400" b="1">
                <a:solidFill>
                  <a:srgbClr val="44546A"/>
                </a:solidFill>
              </a:rPr>
              <a:t>Section</a:t>
            </a:r>
            <a:endParaRPr kumimoji="1"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6948218" y="5925826"/>
            <a:ext cx="1084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400" b="1" smtClean="0">
                <a:solidFill>
                  <a:srgbClr val="44546A"/>
                </a:solidFill>
              </a:rPr>
              <a:t>SCL3-gallery</a:t>
            </a:r>
            <a:endParaRPr kumimoji="1" lang="ko-KR" altLang="en-US" sz="1400" b="1" dirty="0">
              <a:solidFill>
                <a:srgbClr val="44546A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030712" y="8966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744695" y="143872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3581523" y="1112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2581715" y="15982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62661" y="42088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191639" y="41549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62661" y="20204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3196171" y="219006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3225980" y="37135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10"/>
          <p:cNvSpPr>
            <a:spLocks noChangeArrowheads="1"/>
          </p:cNvSpPr>
          <p:nvPr/>
        </p:nvSpPr>
        <p:spPr bwMode="auto">
          <a:xfrm>
            <a:off x="3230038" y="200943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Rectangle 12"/>
          <p:cNvSpPr>
            <a:spLocks noChangeArrowheads="1"/>
          </p:cNvSpPr>
          <p:nvPr/>
        </p:nvSpPr>
        <p:spPr bwMode="auto">
          <a:xfrm>
            <a:off x="6278748" y="20950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330557" y="16888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5064096" y="3481310"/>
            <a:ext cx="88437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81487" y="3539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8853241" y="130622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2" name="Rectangle 10"/>
          <p:cNvSpPr>
            <a:spLocks noChangeArrowheads="1"/>
          </p:cNvSpPr>
          <p:nvPr/>
        </p:nvSpPr>
        <p:spPr bwMode="auto">
          <a:xfrm>
            <a:off x="9108435" y="15235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1" name="_x278364480" descr="EMB000086fc35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20" y="924346"/>
            <a:ext cx="2744278" cy="146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83" name="_x278364560" descr="EMB000086fc35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1" y="2642481"/>
            <a:ext cx="2889375" cy="144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89012" y="4658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3240251" y="45647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3194155" y="21692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Rectangle 8"/>
          <p:cNvSpPr>
            <a:spLocks noChangeArrowheads="1"/>
          </p:cNvSpPr>
          <p:nvPr/>
        </p:nvSpPr>
        <p:spPr bwMode="auto">
          <a:xfrm>
            <a:off x="6218082" y="22286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3239723" y="46979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05901304" descr="EMB000028e4be0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303" y="914898"/>
            <a:ext cx="2865438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8"/>
          <p:cNvSpPr>
            <a:spLocks noChangeArrowheads="1"/>
          </p:cNvSpPr>
          <p:nvPr/>
        </p:nvSpPr>
        <p:spPr bwMode="auto">
          <a:xfrm>
            <a:off x="3226528" y="204658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405900104" descr="EMB000028e4be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28" y="2666589"/>
            <a:ext cx="2865438" cy="144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2775187" y="17140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1" y="4510124"/>
            <a:ext cx="2728481" cy="145452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46" y="4539904"/>
            <a:ext cx="2775452" cy="142474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95" y="4510124"/>
            <a:ext cx="2879371" cy="1454520"/>
          </a:xfrm>
          <a:prstGeom prst="rect">
            <a:avLst/>
          </a:prstGeom>
        </p:spPr>
      </p:pic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195589" y="46577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auto">
          <a:xfrm>
            <a:off x="6239395" y="2217772"/>
            <a:ext cx="875265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Rectangle 2"/>
          <p:cNvSpPr>
            <a:spLocks noChangeArrowheads="1"/>
          </p:cNvSpPr>
          <p:nvPr/>
        </p:nvSpPr>
        <p:spPr bwMode="auto">
          <a:xfrm>
            <a:off x="602085" y="101354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60101040" descr="EMB000021840ef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7" y="902380"/>
            <a:ext cx="2909144" cy="148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6231304" y="2208860"/>
            <a:ext cx="8778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60100560" descr="EMB000021840ef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304" y="2666060"/>
            <a:ext cx="2750894" cy="144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83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0.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14994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NP with RIBs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3923928" y="314850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solidFill>
                  <a:schemeClr val="tx2"/>
                </a:solidFill>
              </a:rPr>
              <a:t>Assembly </a:t>
            </a:r>
            <a:r>
              <a:rPr kumimoji="1" lang="en-US" altLang="ko-KR" b="1">
                <a:solidFill>
                  <a:schemeClr val="tx2"/>
                </a:solidFill>
              </a:rPr>
              <a:t>Bd.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6818764" y="3148506"/>
            <a:ext cx="157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2"/>
                </a:solidFill>
              </a:rPr>
              <a:t>Control </a:t>
            </a:r>
            <a:r>
              <a:rPr kumimoji="1" lang="en-US" altLang="ko-KR" b="1" smtClean="0">
                <a:solidFill>
                  <a:schemeClr val="tx2"/>
                </a:solidFill>
              </a:rPr>
              <a:t>Center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3077" name="_x337342704" descr="EMB0000499008e9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"/>
          <a:stretch>
            <a:fillRect/>
          </a:stretch>
        </p:blipFill>
        <p:spPr bwMode="auto">
          <a:xfrm>
            <a:off x="6131044" y="1188509"/>
            <a:ext cx="2851200" cy="19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_x337339264" descr="EMB0000499008ec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8"/>
          <a:stretch>
            <a:fillRect/>
          </a:stretch>
        </p:blipFill>
        <p:spPr bwMode="auto">
          <a:xfrm>
            <a:off x="3171188" y="1206205"/>
            <a:ext cx="2851200" cy="19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_x337343504" descr="EMB0000499008ef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r="2620"/>
          <a:stretch>
            <a:fillRect/>
          </a:stretch>
        </p:blipFill>
        <p:spPr bwMode="auto">
          <a:xfrm>
            <a:off x="197268" y="1206205"/>
            <a:ext cx="2851200" cy="19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1060235" y="3148506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smtClean="0">
                <a:solidFill>
                  <a:schemeClr val="tx2"/>
                </a:solidFill>
              </a:rPr>
              <a:t>SRF Test Bd.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3923928" y="565195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solidFill>
                  <a:schemeClr val="tx2"/>
                </a:solidFill>
              </a:rPr>
              <a:t>Utility Bd.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6876256" y="565195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chemeClr val="tx2"/>
                </a:solidFill>
              </a:rPr>
              <a:t>Electricity Bd.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984060" y="5651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 smtClean="0">
                <a:solidFill>
                  <a:schemeClr val="tx2"/>
                </a:solidFill>
              </a:rPr>
              <a:t>HQ </a:t>
            </a:r>
            <a:r>
              <a:rPr kumimoji="1" lang="en-US" altLang="ko-KR" b="1" dirty="0">
                <a:solidFill>
                  <a:schemeClr val="tx2"/>
                </a:solidFill>
              </a:rPr>
              <a:t>Office Bd.</a:t>
            </a:r>
            <a:endParaRPr kumimoji="1"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96" y="201935"/>
            <a:ext cx="2049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2. Construction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6924" y="188640"/>
            <a:ext cx="3045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Conventional Facilities</a:t>
            </a:r>
            <a:endParaRPr lang="ko-KR" altLang="en-US" sz="2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282053" y="463890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024816" y="45520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3030" y="32380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9378" y="32380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738469" y="580232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97268" y="3238087"/>
            <a:ext cx="909856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60100400" descr="EMB000021840ef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68" y="3695287"/>
            <a:ext cx="2851200" cy="192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171188" y="33851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60101200" descr="EMB000021840f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188" y="3695287"/>
            <a:ext cx="2865438" cy="19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182477" y="3234759"/>
            <a:ext cx="90690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60102480" descr="EMB000021840f0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043" y="3691959"/>
            <a:ext cx="2841965" cy="193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71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3.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2000" y="2847512"/>
            <a:ext cx="312777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System Installation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5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69" y="908719"/>
            <a:ext cx="2461999" cy="15274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27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9871"/>
            <a:ext cx="9144000" cy="2925353"/>
          </a:xfrm>
          <a:prstGeom prst="rect">
            <a:avLst/>
          </a:prstGeom>
        </p:spPr>
      </p:pic>
      <p:cxnSp>
        <p:nvCxnSpPr>
          <p:cNvPr id="43" name="꺾인 연결선 42"/>
          <p:cNvCxnSpPr/>
          <p:nvPr/>
        </p:nvCxnSpPr>
        <p:spPr>
          <a:xfrm>
            <a:off x="5425081" y="4067546"/>
            <a:ext cx="1203976" cy="380018"/>
          </a:xfrm>
          <a:prstGeom prst="bentConnector3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_x242061792" descr="DRW00002234bb5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r="51687"/>
          <a:stretch/>
        </p:blipFill>
        <p:spPr bwMode="auto">
          <a:xfrm>
            <a:off x="4572000" y="769331"/>
            <a:ext cx="1656185" cy="16404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/>
          <p:cNvSpPr txBox="1">
            <a:spLocks noChangeArrowheads="1"/>
          </p:cNvSpPr>
          <p:nvPr/>
        </p:nvSpPr>
        <p:spPr bwMode="auto">
          <a:xfrm>
            <a:off x="3019931" y="5860019"/>
            <a:ext cx="740463" cy="49244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SCL3</a:t>
            </a:r>
          </a:p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(QWR)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870331" y="5860019"/>
            <a:ext cx="835213" cy="49244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SCL3</a:t>
            </a:r>
          </a:p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(HWR)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8" name="TextBox 17"/>
          <p:cNvSpPr txBox="1">
            <a:spLocks noChangeArrowheads="1"/>
          </p:cNvSpPr>
          <p:nvPr/>
        </p:nvSpPr>
        <p:spPr bwMode="auto">
          <a:xfrm>
            <a:off x="4788024" y="2436121"/>
            <a:ext cx="1224136" cy="292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SCL2(SSR2</a:t>
            </a:r>
            <a:r>
              <a:rPr lang="en-US" altLang="ko-KR" sz="1300" dirty="0">
                <a:solidFill>
                  <a:prstClr val="black"/>
                </a:solidFill>
                <a:latin typeface="+mn-lt"/>
              </a:rPr>
              <a:t>)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49" name="Picture 3" descr="C:\Users\user\Desktop\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03" b="32379"/>
          <a:stretch>
            <a:fillRect/>
          </a:stretch>
        </p:blipFill>
        <p:spPr bwMode="auto">
          <a:xfrm>
            <a:off x="4355976" y="5013176"/>
            <a:ext cx="1512168" cy="1089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꺾인 연결선 49"/>
          <p:cNvCxnSpPr/>
          <p:nvPr/>
        </p:nvCxnSpPr>
        <p:spPr>
          <a:xfrm rot="16200000" flipV="1">
            <a:off x="4548500" y="4557628"/>
            <a:ext cx="899637" cy="29949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7"/>
          <p:cNvSpPr txBox="1">
            <a:spLocks noChangeArrowheads="1"/>
          </p:cNvSpPr>
          <p:nvPr/>
        </p:nvSpPr>
        <p:spPr bwMode="auto">
          <a:xfrm>
            <a:off x="62215" y="2227545"/>
            <a:ext cx="1789886" cy="292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 err="1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KoBRA</a:t>
            </a:r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 Beam Line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53" name="TextBox 17"/>
          <p:cNvSpPr txBox="1">
            <a:spLocks noChangeArrowheads="1"/>
          </p:cNvSpPr>
          <p:nvPr/>
        </p:nvSpPr>
        <p:spPr bwMode="auto">
          <a:xfrm>
            <a:off x="7337892" y="2457832"/>
            <a:ext cx="854042" cy="292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Injector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4" t="14963" r="23925" b="8592"/>
          <a:stretch/>
        </p:blipFill>
        <p:spPr>
          <a:xfrm>
            <a:off x="2796849" y="764704"/>
            <a:ext cx="1127079" cy="1645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6" name="TextBox 17"/>
          <p:cNvSpPr txBox="1">
            <a:spLocks noChangeArrowheads="1"/>
          </p:cNvSpPr>
          <p:nvPr/>
        </p:nvSpPr>
        <p:spPr bwMode="auto">
          <a:xfrm>
            <a:off x="2785681" y="2425947"/>
            <a:ext cx="1154948" cy="292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SCL2(SSR1</a:t>
            </a:r>
            <a:r>
              <a:rPr lang="en-US" altLang="ko-KR" sz="1300" dirty="0">
                <a:solidFill>
                  <a:prstClr val="black"/>
                </a:solidFill>
                <a:latin typeface="+mn-lt"/>
              </a:rPr>
              <a:t>)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cxnSp>
        <p:nvCxnSpPr>
          <p:cNvPr id="57" name="꺾인 연결선 56"/>
          <p:cNvCxnSpPr/>
          <p:nvPr/>
        </p:nvCxnSpPr>
        <p:spPr>
          <a:xfrm rot="5400000">
            <a:off x="2052408" y="2104821"/>
            <a:ext cx="1204720" cy="486016"/>
          </a:xfrm>
          <a:prstGeom prst="bentConnector3">
            <a:avLst>
              <a:gd name="adj1" fmla="val -124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/>
          <p:nvPr/>
        </p:nvCxnSpPr>
        <p:spPr>
          <a:xfrm rot="10800000" flipV="1">
            <a:off x="4121912" y="1825127"/>
            <a:ext cx="2754344" cy="1464558"/>
          </a:xfrm>
          <a:prstGeom prst="bentConnector3">
            <a:avLst>
              <a:gd name="adj1" fmla="val 15340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7"/>
          <p:cNvSpPr txBox="1">
            <a:spLocks noChangeArrowheads="1"/>
          </p:cNvSpPr>
          <p:nvPr/>
        </p:nvSpPr>
        <p:spPr bwMode="auto">
          <a:xfrm>
            <a:off x="4633074" y="6120705"/>
            <a:ext cx="988061" cy="292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Cyclotron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63" name="Picture 31" descr="D:\발표-2014\PAC-11월\IF Configuration-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4"/>
          <a:stretch>
            <a:fillRect/>
          </a:stretch>
        </p:blipFill>
        <p:spPr bwMode="auto">
          <a:xfrm>
            <a:off x="6922994" y="4725144"/>
            <a:ext cx="1962951" cy="135170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꺾인 연결선 63"/>
          <p:cNvCxnSpPr/>
          <p:nvPr/>
        </p:nvCxnSpPr>
        <p:spPr>
          <a:xfrm rot="16200000" flipV="1">
            <a:off x="6675831" y="4236687"/>
            <a:ext cx="976914" cy="288032"/>
          </a:xfrm>
          <a:prstGeom prst="bentConnector3">
            <a:avLst/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17"/>
          <p:cNvSpPr txBox="1">
            <a:spLocks noChangeArrowheads="1"/>
          </p:cNvSpPr>
          <p:nvPr/>
        </p:nvSpPr>
        <p:spPr bwMode="auto">
          <a:xfrm>
            <a:off x="7400413" y="6106308"/>
            <a:ext cx="1008112" cy="292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IF System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3" r="12121"/>
          <a:stretch/>
        </p:blipFill>
        <p:spPr>
          <a:xfrm>
            <a:off x="2915816" y="3861048"/>
            <a:ext cx="864096" cy="1971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861048"/>
            <a:ext cx="1079675" cy="1971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" y="763214"/>
            <a:ext cx="1789886" cy="13959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1" name="꺾인 연결선 70"/>
          <p:cNvCxnSpPr/>
          <p:nvPr/>
        </p:nvCxnSpPr>
        <p:spPr>
          <a:xfrm rot="16200000" flipH="1">
            <a:off x="940093" y="2314803"/>
            <a:ext cx="1828806" cy="278944"/>
          </a:xfrm>
          <a:prstGeom prst="bentConnector3">
            <a:avLst>
              <a:gd name="adj1" fmla="val 0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/>
          <p:nvPr/>
        </p:nvCxnSpPr>
        <p:spPr>
          <a:xfrm rot="5400000">
            <a:off x="3870648" y="2109164"/>
            <a:ext cx="1204720" cy="486016"/>
          </a:xfrm>
          <a:prstGeom prst="bentConnector3">
            <a:avLst>
              <a:gd name="adj1" fmla="val -124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2699792" y="3368678"/>
            <a:ext cx="0" cy="636386"/>
          </a:xfrm>
          <a:prstGeom prst="straightConnector1">
            <a:avLst/>
          </a:prstGeom>
          <a:ln w="190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635896" y="3356992"/>
            <a:ext cx="0" cy="636386"/>
          </a:xfrm>
          <a:prstGeom prst="straightConnector1">
            <a:avLst/>
          </a:prstGeom>
          <a:ln w="190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3" y="462940"/>
            <a:ext cx="711479" cy="1954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11" y="503254"/>
            <a:ext cx="627720" cy="11485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030" y="353815"/>
            <a:ext cx="356766" cy="32764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46" y="333915"/>
            <a:ext cx="321166" cy="34587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1" y="475845"/>
            <a:ext cx="576064" cy="1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6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27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383" y="462940"/>
            <a:ext cx="711479" cy="19548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11" y="503254"/>
            <a:ext cx="627720" cy="11485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030" y="353815"/>
            <a:ext cx="356766" cy="32764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46" y="333915"/>
            <a:ext cx="321166" cy="34587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1" y="475845"/>
            <a:ext cx="576064" cy="16038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4340" y="739823"/>
            <a:ext cx="6173010" cy="10240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73" y="1783341"/>
            <a:ext cx="8496944" cy="46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6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3608" y="789086"/>
            <a:ext cx="6912768" cy="59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6924" y="188640"/>
            <a:ext cx="2627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Accelerator System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Sys. Install.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61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2627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Accelerator System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Sys. Install.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/>
          <a:stretch/>
        </p:blipFill>
        <p:spPr>
          <a:xfrm>
            <a:off x="395536" y="788083"/>
            <a:ext cx="8424936" cy="55245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937395"/>
            <a:ext cx="4143411" cy="151925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27584" y="5275715"/>
            <a:ext cx="1657364" cy="38884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 rot="12352722">
            <a:off x="1537710" y="3424735"/>
            <a:ext cx="1186550" cy="1876794"/>
          </a:xfrm>
          <a:custGeom>
            <a:avLst/>
            <a:gdLst>
              <a:gd name="connsiteX0" fmla="*/ 0 w 1399855"/>
              <a:gd name="connsiteY0" fmla="*/ 1487978 h 1487978"/>
              <a:gd name="connsiteX1" fmla="*/ 1379913 w 1399855"/>
              <a:gd name="connsiteY1" fmla="*/ 831273 h 1487978"/>
              <a:gd name="connsiteX2" fmla="*/ 689957 w 1399855"/>
              <a:gd name="connsiteY2" fmla="*/ 0 h 148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9855" h="1487978">
                <a:moveTo>
                  <a:pt x="0" y="1487978"/>
                </a:moveTo>
                <a:cubicBezTo>
                  <a:pt x="632460" y="1283623"/>
                  <a:pt x="1264920" y="1079269"/>
                  <a:pt x="1379913" y="831273"/>
                </a:cubicBezTo>
                <a:cubicBezTo>
                  <a:pt x="1494906" y="583277"/>
                  <a:pt x="1092431" y="291638"/>
                  <a:pt x="689957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29166" y="5879452"/>
            <a:ext cx="2214767" cy="646331"/>
          </a:xfrm>
          <a:prstGeom prst="rect">
            <a:avLst/>
          </a:prstGeom>
          <a:solidFill>
            <a:schemeClr val="bg1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Until September `2020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29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2627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Accelerator System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Sys. Install.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"/>
          <a:stretch/>
        </p:blipFill>
        <p:spPr>
          <a:xfrm>
            <a:off x="323528" y="739823"/>
            <a:ext cx="8496944" cy="56414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921009"/>
            <a:ext cx="4178825" cy="153223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55576" y="5257123"/>
            <a:ext cx="1671530" cy="404034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 rot="12352722">
            <a:off x="1481194" y="3353900"/>
            <a:ext cx="1196691" cy="1950116"/>
          </a:xfrm>
          <a:custGeom>
            <a:avLst/>
            <a:gdLst>
              <a:gd name="connsiteX0" fmla="*/ 0 w 1399855"/>
              <a:gd name="connsiteY0" fmla="*/ 1487978 h 1487978"/>
              <a:gd name="connsiteX1" fmla="*/ 1379913 w 1399855"/>
              <a:gd name="connsiteY1" fmla="*/ 831273 h 1487978"/>
              <a:gd name="connsiteX2" fmla="*/ 689957 w 1399855"/>
              <a:gd name="connsiteY2" fmla="*/ 0 h 148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9855" h="1487978">
                <a:moveTo>
                  <a:pt x="0" y="1487978"/>
                </a:moveTo>
                <a:cubicBezTo>
                  <a:pt x="632460" y="1283623"/>
                  <a:pt x="1264920" y="1079269"/>
                  <a:pt x="1379913" y="831273"/>
                </a:cubicBezTo>
                <a:cubicBezTo>
                  <a:pt x="1494906" y="583277"/>
                  <a:pt x="1092431" y="291638"/>
                  <a:pt x="689957" y="0"/>
                </a:cubicBezTo>
              </a:path>
            </a:pathLst>
          </a:custGeom>
          <a:noFill/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57159" y="5863064"/>
            <a:ext cx="2233696" cy="646331"/>
          </a:xfrm>
          <a:prstGeom prst="rect">
            <a:avLst/>
          </a:prstGeom>
          <a:solidFill>
            <a:schemeClr val="bg1"/>
          </a:solidFill>
          <a:ln>
            <a:solidFill>
              <a:srgbClr val="FF99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Until September `2020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2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29" y="1196752"/>
            <a:ext cx="4507279" cy="515245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1903629" y="3975283"/>
            <a:ext cx="513342" cy="8640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H="1">
            <a:off x="1131713" y="4828493"/>
            <a:ext cx="7828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34"/>
          <p:cNvSpPr txBox="1"/>
          <p:nvPr/>
        </p:nvSpPr>
        <p:spPr>
          <a:xfrm>
            <a:off x="899592" y="4515533"/>
            <a:ext cx="1104177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Valve Box</a:t>
            </a:r>
            <a:endParaRPr lang="en-US" altLang="ko-KR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5940152" y="4437112"/>
            <a:ext cx="650769" cy="6631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6590921" y="5100239"/>
            <a:ext cx="1869511" cy="7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34"/>
          <p:cNvSpPr txBox="1"/>
          <p:nvPr/>
        </p:nvSpPr>
        <p:spPr>
          <a:xfrm>
            <a:off x="6732240" y="4795257"/>
            <a:ext cx="2160240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Warm Section</a:t>
            </a:r>
            <a:endParaRPr lang="en-US" altLang="ko-KR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5796136" y="1643856"/>
            <a:ext cx="650770" cy="6330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6446905" y="1643855"/>
            <a:ext cx="1869511" cy="79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4"/>
          <p:cNvSpPr txBox="1"/>
          <p:nvPr/>
        </p:nvSpPr>
        <p:spPr>
          <a:xfrm>
            <a:off x="6358800" y="1338873"/>
            <a:ext cx="2389664" cy="32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QWR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Cryomodule</a:t>
            </a:r>
            <a:endParaRPr lang="en-US" altLang="ko-KR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6924" y="188640"/>
            <a:ext cx="3964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Accelerator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System-QWR unit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 Sys. Install.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7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3923928" y="908720"/>
            <a:ext cx="4804138" cy="2980441"/>
            <a:chOff x="4064142" y="1060719"/>
            <a:chExt cx="4804138" cy="2980441"/>
          </a:xfrm>
        </p:grpSpPr>
        <p:grpSp>
          <p:nvGrpSpPr>
            <p:cNvPr id="33" name="그룹 32"/>
            <p:cNvGrpSpPr/>
            <p:nvPr/>
          </p:nvGrpSpPr>
          <p:grpSpPr>
            <a:xfrm>
              <a:off x="4064142" y="1060719"/>
              <a:ext cx="4804138" cy="2980441"/>
              <a:chOff x="0" y="592575"/>
              <a:chExt cx="9144000" cy="567285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92575"/>
                <a:ext cx="9144000" cy="5672850"/>
              </a:xfrm>
              <a:prstGeom prst="rect">
                <a:avLst/>
              </a:prstGeom>
            </p:spPr>
          </p:pic>
          <p:sp>
            <p:nvSpPr>
              <p:cNvPr id="43" name="이등변 삼각형 42"/>
              <p:cNvSpPr/>
              <p:nvPr/>
            </p:nvSpPr>
            <p:spPr>
              <a:xfrm rot="21242241">
                <a:off x="6728085" y="1583024"/>
                <a:ext cx="307291" cy="216024"/>
              </a:xfrm>
              <a:prstGeom prst="triangle">
                <a:avLst>
                  <a:gd name="adj" fmla="val 0"/>
                </a:avLst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205774" y="2990733"/>
              <a:ext cx="743375" cy="215444"/>
            </a:xfrm>
            <a:prstGeom prst="rect">
              <a:avLst/>
            </a:prstGeom>
            <a:solidFill>
              <a:srgbClr val="FFCC99">
                <a:alpha val="70000"/>
              </a:srgbClr>
            </a:soli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2060"/>
                  </a:solidFill>
                  <a:cs typeface="Times New Roman" pitchFamily="18" charset="0"/>
                </a:rPr>
                <a:t>MEBT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68144" y="2990733"/>
              <a:ext cx="743375" cy="215444"/>
            </a:xfrm>
            <a:prstGeom prst="rect">
              <a:avLst/>
            </a:prstGeom>
            <a:solidFill>
              <a:srgbClr val="FFCC99">
                <a:alpha val="70000"/>
              </a:srgbClr>
            </a:soli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2060"/>
                  </a:solidFill>
                  <a:cs typeface="Times New Roman" pitchFamily="18" charset="0"/>
                </a:rPr>
                <a:t>RFQ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647051" y="1702663"/>
              <a:ext cx="743375" cy="215444"/>
            </a:xfrm>
            <a:prstGeom prst="rect">
              <a:avLst/>
            </a:prstGeom>
            <a:solidFill>
              <a:srgbClr val="FFCC99">
                <a:alpha val="70000"/>
              </a:srgbClr>
            </a:soli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2060"/>
                  </a:solidFill>
                  <a:cs typeface="Times New Roman" pitchFamily="18" charset="0"/>
                </a:rPr>
                <a:t>LEBT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84771" y="1124744"/>
              <a:ext cx="743375" cy="215444"/>
            </a:xfrm>
            <a:prstGeom prst="rect">
              <a:avLst/>
            </a:prstGeom>
            <a:solidFill>
              <a:srgbClr val="FFCC99">
                <a:alpha val="70000"/>
              </a:srgbClr>
            </a:soli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2060"/>
                  </a:solidFill>
                  <a:cs typeface="Times New Roman" pitchFamily="18" charset="0"/>
                </a:rPr>
                <a:t>SC ECRIS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48508" y="2550939"/>
              <a:ext cx="743375" cy="215444"/>
            </a:xfrm>
            <a:prstGeom prst="rect">
              <a:avLst/>
            </a:prstGeom>
            <a:solidFill>
              <a:srgbClr val="FFCC99">
                <a:alpha val="70000"/>
              </a:srgbClr>
            </a:solidFill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002060"/>
                  </a:solidFill>
                  <a:cs typeface="Times New Roman" pitchFamily="18" charset="0"/>
                </a:rPr>
                <a:t>ECRIS</a:t>
              </a:r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3847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 System - Injector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9996" y="1124744"/>
            <a:ext cx="4468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ECR ion sources on high voltage platforms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14.5 GHz ECR ion source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28 GHz superconducting ECR ion source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LEBT (E = 10 </a:t>
            </a:r>
            <a:r>
              <a:rPr lang="en-US" altLang="ko-KR" sz="14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keV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/u)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Beam energy – 10 </a:t>
            </a:r>
            <a:r>
              <a:rPr lang="en-US" altLang="ko-KR" sz="1300" spc="-5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keV</a:t>
            </a:r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/u, Dual bending magnet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Chopper &amp; Electrostatic quads, Instrumentation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RFQ (E = 500 </a:t>
            </a:r>
            <a:r>
              <a:rPr lang="en-US" altLang="ko-KR" sz="14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keV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/u)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Frequency 81.25 MHz, Transmission Eff. ~98%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CW RF Power 94 kW (SSPA: 150 kW)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MEBT (E = 500 </a:t>
            </a:r>
            <a:r>
              <a:rPr lang="en-US" altLang="ko-KR" sz="14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keV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/u)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Four RF </a:t>
            </a:r>
            <a:r>
              <a:rPr lang="en-US" altLang="ko-KR" sz="1300" spc="-5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bunchers</a:t>
            </a:r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(SSPA: 20, 15, 4×2 kW)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Simple quadrupole magnets, Instrumentation</a:t>
            </a:r>
          </a:p>
        </p:txBody>
      </p:sp>
      <p:sp>
        <p:nvSpPr>
          <p:cNvPr id="6" name="TextBox 12"/>
          <p:cNvSpPr txBox="1"/>
          <p:nvPr/>
        </p:nvSpPr>
        <p:spPr>
          <a:xfrm>
            <a:off x="251520" y="3901713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 ECRIS commissioning</a:t>
            </a:r>
          </a:p>
        </p:txBody>
      </p:sp>
      <p:pic>
        <p:nvPicPr>
          <p:cNvPr id="8" name="Picture 2" descr="H:\RISP_BSPark\사진\201502-차폐체 설치-2\IMG_244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28" y="4878639"/>
            <a:ext cx="1907420" cy="14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4"/>
          <p:cNvSpPr txBox="1"/>
          <p:nvPr/>
        </p:nvSpPr>
        <p:spPr>
          <a:xfrm>
            <a:off x="4502675" y="3933056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RFQ commissioning</a:t>
            </a:r>
          </a:p>
        </p:txBody>
      </p:sp>
      <p:sp>
        <p:nvSpPr>
          <p:cNvPr id="10" name="TextBox 25"/>
          <p:cNvSpPr txBox="1"/>
          <p:nvPr/>
        </p:nvSpPr>
        <p:spPr>
          <a:xfrm>
            <a:off x="4578946" y="4221088"/>
            <a:ext cx="4032448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RFQ has been conditioned to 40kW, sufficient to  </a:t>
            </a:r>
          </a:p>
          <a:p>
            <a:pPr>
              <a:lnSpc>
                <a:spcPct val="95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accelerate A/q=4.5 beams</a:t>
            </a:r>
          </a:p>
        </p:txBody>
      </p:sp>
      <p:pic>
        <p:nvPicPr>
          <p:cNvPr id="11" name="_x227445408" descr="EMB000021740e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147" y="5762583"/>
            <a:ext cx="1195284" cy="69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9"/>
          <p:cNvSpPr txBox="1"/>
          <p:nvPr/>
        </p:nvSpPr>
        <p:spPr>
          <a:xfrm>
            <a:off x="7595617" y="5457085"/>
            <a:ext cx="126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/>
              <a:t>Output Energy of RFQ(TOF)</a:t>
            </a:r>
            <a:endParaRPr lang="ko-KR" altLang="en-US" sz="1000" b="1" dirty="0"/>
          </a:p>
        </p:txBody>
      </p:sp>
      <p:sp>
        <p:nvSpPr>
          <p:cNvPr id="13" name="TextBox 30"/>
          <p:cNvSpPr txBox="1"/>
          <p:nvPr/>
        </p:nvSpPr>
        <p:spPr>
          <a:xfrm>
            <a:off x="8157610" y="5893348"/>
            <a:ext cx="732187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latin typeface="Constantia" panose="02030602050306030303" pitchFamily="18" charset="0"/>
              </a:rPr>
              <a:t>~508keV/u</a:t>
            </a:r>
          </a:p>
        </p:txBody>
      </p:sp>
      <p:pic>
        <p:nvPicPr>
          <p:cNvPr id="14" name="_x227043896" descr="EMB000021740e5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117" y="4659305"/>
            <a:ext cx="1322506" cy="8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32"/>
          <p:cNvSpPr txBox="1"/>
          <p:nvPr/>
        </p:nvSpPr>
        <p:spPr>
          <a:xfrm>
            <a:off x="7539499" y="4457693"/>
            <a:ext cx="1223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/>
              <a:t>Amplitude control of RFQ</a:t>
            </a:r>
            <a:endParaRPr lang="ko-KR" altLang="en-US" sz="1000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4722232" y="4698547"/>
            <a:ext cx="2653213" cy="1701742"/>
            <a:chOff x="4647541" y="4718852"/>
            <a:chExt cx="2653213" cy="1701742"/>
          </a:xfrm>
        </p:grpSpPr>
        <p:pic>
          <p:nvPicPr>
            <p:cNvPr id="23" name="_x642589296" descr="EMB00001b30555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7541" y="4718852"/>
              <a:ext cx="2653213" cy="1701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7"/>
            <p:cNvSpPr txBox="1"/>
            <p:nvPr/>
          </p:nvSpPr>
          <p:spPr>
            <a:xfrm>
              <a:off x="5004047" y="5462001"/>
              <a:ext cx="587712" cy="215444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nstantia" panose="02030602050306030303" pitchFamily="18" charset="0"/>
                  <a:cs typeface="Times New Roman" pitchFamily="18" charset="0"/>
                </a:rPr>
                <a:t>RFQ</a:t>
              </a:r>
            </a:p>
          </p:txBody>
        </p:sp>
        <p:sp>
          <p:nvSpPr>
            <p:cNvPr id="25" name="TextBox 33"/>
            <p:cNvSpPr txBox="1"/>
            <p:nvPr/>
          </p:nvSpPr>
          <p:spPr>
            <a:xfrm>
              <a:off x="4648445" y="5074494"/>
              <a:ext cx="743375" cy="184666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nstantia" panose="02030602050306030303" pitchFamily="18" charset="0"/>
                  <a:cs typeface="Times New Roman" pitchFamily="18" charset="0"/>
                </a:rPr>
                <a:t>QWR CM</a:t>
              </a:r>
            </a:p>
          </p:txBody>
        </p:sp>
      </p:grpSp>
      <p:sp>
        <p:nvSpPr>
          <p:cNvPr id="17" name="TextBox 35"/>
          <p:cNvSpPr txBox="1"/>
          <p:nvPr/>
        </p:nvSpPr>
        <p:spPr>
          <a:xfrm>
            <a:off x="1405490" y="5307850"/>
            <a:ext cx="587712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onstantia" panose="02030602050306030303" pitchFamily="18" charset="0"/>
                <a:cs typeface="Times New Roman" pitchFamily="18" charset="0"/>
              </a:rPr>
              <a:t>ECRIS</a:t>
            </a:r>
          </a:p>
        </p:txBody>
      </p:sp>
      <p:sp>
        <p:nvSpPr>
          <p:cNvPr id="19" name="TextBox 34"/>
          <p:cNvSpPr txBox="1"/>
          <p:nvPr/>
        </p:nvSpPr>
        <p:spPr>
          <a:xfrm>
            <a:off x="313255" y="4246424"/>
            <a:ext cx="4263182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Beam experiment for the performance enhancement</a:t>
            </a:r>
          </a:p>
          <a:p>
            <a:pPr>
              <a:lnSpc>
                <a:spcPct val="95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metal beam experiment</a:t>
            </a:r>
          </a:p>
        </p:txBody>
      </p:sp>
      <p:pic>
        <p:nvPicPr>
          <p:cNvPr id="20" name="_x320959328" descr="EMB00001e780cd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528" y="5336061"/>
            <a:ext cx="1653285" cy="97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37"/>
          <p:cNvSpPr txBox="1"/>
          <p:nvPr/>
        </p:nvSpPr>
        <p:spPr>
          <a:xfrm>
            <a:off x="2476179" y="4899223"/>
            <a:ext cx="1535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err="1"/>
              <a:t>Ar</a:t>
            </a:r>
            <a:r>
              <a:rPr lang="en-US" altLang="ko-KR" sz="1000" b="1" dirty="0"/>
              <a:t> beam experiment</a:t>
            </a:r>
          </a:p>
          <a:p>
            <a:pPr algn="ctr"/>
            <a:r>
              <a:rPr lang="en-US" altLang="ko-KR" sz="1000" b="1" dirty="0"/>
              <a:t>Charge distribution</a:t>
            </a:r>
            <a:endParaRPr lang="ko-KR" altLang="en-US" sz="1000" b="1" dirty="0"/>
          </a:p>
        </p:txBody>
      </p:sp>
      <p:sp>
        <p:nvSpPr>
          <p:cNvPr id="22" name="TextBox 38"/>
          <p:cNvSpPr txBox="1"/>
          <p:nvPr/>
        </p:nvSpPr>
        <p:spPr>
          <a:xfrm>
            <a:off x="3350582" y="5389428"/>
            <a:ext cx="732187" cy="153888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err="1">
                <a:latin typeface="Constantia" panose="02030602050306030303" pitchFamily="18" charset="0"/>
              </a:rPr>
              <a:t>Ar</a:t>
            </a:r>
            <a:r>
              <a:rPr lang="en-US" sz="1000" dirty="0">
                <a:latin typeface="Constantia" panose="02030602050306030303" pitchFamily="18" charset="0"/>
              </a:rPr>
              <a:t> 11+ 70uA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51520" y="908720"/>
            <a:ext cx="1133259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Injector</a:t>
            </a:r>
          </a:p>
        </p:txBody>
      </p:sp>
    </p:spTree>
    <p:extLst>
      <p:ext uri="{BB962C8B-B14F-4D97-AF65-F5344CB8AC3E}">
        <p14:creationId xmlns:p14="http://schemas.microsoft.com/office/powerpoint/2010/main" val="29943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35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 System – SCL3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20702" y="908720"/>
            <a:ext cx="1590628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SCL31(QWR)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D0F59-8E52-49DF-938B-8F26436F7BED}"/>
              </a:ext>
            </a:extLst>
          </p:cNvPr>
          <p:cNvSpPr txBox="1"/>
          <p:nvPr/>
        </p:nvSpPr>
        <p:spPr>
          <a:xfrm>
            <a:off x="272519" y="1124744"/>
            <a:ext cx="608121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performance was achieved with prototypes(2017.5)</a:t>
            </a:r>
          </a:p>
          <a:p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Oxygen beam was accelerated with injector and one QWR module(2017.10)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500 </a:t>
            </a:r>
            <a:r>
              <a:rPr lang="en-US" altLang="ko-KR" sz="1300" spc="-5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keV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/u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~700 </a:t>
            </a:r>
            <a:r>
              <a:rPr lang="en-US" altLang="ko-KR" sz="1300" spc="-5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keV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/u, Successful long-tem operation of </a:t>
            </a:r>
            <a:r>
              <a:rPr lang="en-US" altLang="ko-KR" sz="1300" spc="-5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cryomdoule</a:t>
            </a:r>
            <a:endParaRPr lang="en-US" altLang="ko-KR" sz="1300" spc="-5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 production was contracted with domestic vendor(2017.12)</a:t>
            </a:r>
            <a:endParaRPr lang="en-US" altLang="ko-KR" sz="1400" spc="-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4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Pre-production cavities and </a:t>
            </a:r>
            <a:r>
              <a:rPr lang="en-US" altLang="ko-KR" sz="1300" spc="-5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cryomodules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passed qualification, mass production is on-going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Total thermal load &lt;20W@6.1MV/m, 4.2 K</a:t>
            </a:r>
            <a:endParaRPr lang="en-US" altLang="ko-KR" sz="1300" spc="-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40772" y="4077072"/>
            <a:ext cx="1580882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SCL32(HWR)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0D0F59-8E52-49DF-938B-8F26436F7BED}"/>
              </a:ext>
            </a:extLst>
          </p:cNvPr>
          <p:cNvSpPr txBox="1"/>
          <p:nvPr/>
        </p:nvSpPr>
        <p:spPr>
          <a:xfrm>
            <a:off x="300983" y="4281008"/>
            <a:ext cx="4746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performance was achieved with prototypes(2017.10)</a:t>
            </a:r>
          </a:p>
          <a:p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Thermal </a:t>
            </a:r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load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&lt;14.1W@6.6MV/m</a:t>
            </a:r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K (HWR type A)</a:t>
            </a:r>
            <a:endParaRPr lang="en-US" altLang="ko-KR" sz="1300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Mass production was contracted with domestic vendor(2018.5)</a:t>
            </a:r>
            <a:endParaRPr lang="en-US" altLang="ko-KR" sz="1400" spc="-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86817"/>
            <a:ext cx="2794225" cy="144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512" y="4941168"/>
            <a:ext cx="1691560" cy="145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4332539"/>
            <a:ext cx="968611" cy="19347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2739" y="4327417"/>
            <a:ext cx="975605" cy="193991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" r="-618"/>
          <a:stretch/>
        </p:blipFill>
        <p:spPr>
          <a:xfrm>
            <a:off x="7740352" y="4327416"/>
            <a:ext cx="1002290" cy="193991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508105" y="2996952"/>
            <a:ext cx="3327142" cy="1354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defRPr/>
            </a:pPr>
            <a:r>
              <a:rPr lang="en-US" altLang="ko-KR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SSPA (4kW) :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2018.07~2020.05</a:t>
            </a:r>
            <a:endParaRPr lang="en-US" altLang="ko-KR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>
              <a:defRPr/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3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Pre-production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lang="en-US" altLang="ko-KR" sz="13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test(2019.11)</a:t>
            </a:r>
            <a:endParaRPr lang="en-US" altLang="ko-KR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 fontAlgn="base">
              <a:defRPr/>
            </a:pPr>
            <a:r>
              <a:rPr lang="en-US" altLang="ko-KR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HPRF transmission line (1-5/8”) </a:t>
            </a:r>
          </a:p>
          <a:p>
            <a:pPr lvl="0" algn="just" fontAlgn="base">
              <a:defRPr/>
            </a:pP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ko-KR" sz="13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Installation vertical parts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13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2019.10) </a:t>
            </a:r>
            <a:endParaRPr lang="en-US" altLang="ko-KR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 fontAlgn="base">
              <a:defRPr/>
            </a:pPr>
            <a:r>
              <a:rPr lang="en-US" altLang="ko-KR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LLRF control system (2019.07~2020.06)</a:t>
            </a:r>
          </a:p>
          <a:p>
            <a:pPr lvl="0" algn="just" fontAlgn="base"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RF reference line (81.25MHz) : ~2019.12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04449" y="6204779"/>
            <a:ext cx="572621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defRPr/>
            </a:pPr>
            <a:r>
              <a:rPr lang="en-US" altLang="ko-KR" sz="1000" b="1" kern="0" dirty="0" err="1" smtClean="0">
                <a:solidFill>
                  <a:srgbClr val="000000"/>
                </a:solidFill>
                <a:latin typeface="+mn-ea"/>
              </a:rPr>
              <a:t>QWR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878229" y="6207115"/>
            <a:ext cx="70246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defRPr/>
            </a:pPr>
            <a:r>
              <a:rPr lang="en-US" altLang="ko-KR" sz="1000" b="1" kern="0" dirty="0" err="1" smtClean="0">
                <a:solidFill>
                  <a:srgbClr val="000000"/>
                </a:solidFill>
                <a:latin typeface="+mn-ea"/>
              </a:rPr>
              <a:t>HWR#A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853834" y="6203899"/>
            <a:ext cx="702460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defRPr/>
            </a:pPr>
            <a:r>
              <a:rPr lang="en-US" altLang="ko-KR" sz="1000" b="1" kern="0" dirty="0" err="1" smtClean="0">
                <a:solidFill>
                  <a:srgbClr val="000000"/>
                </a:solidFill>
                <a:latin typeface="+mn-ea"/>
              </a:rPr>
              <a:t>HWR#B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36096" y="2708920"/>
            <a:ext cx="3265424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algn="just" fontAlgn="base">
              <a:buFont typeface="Wingdings" panose="05000000000000000000" pitchFamily="2" charset="2"/>
              <a:buChar char="u"/>
              <a:defRPr/>
            </a:pP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RF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System</a:t>
            </a:r>
            <a:r>
              <a:rPr lang="en-US" altLang="ko-KR" sz="1200" b="1" kern="0" dirty="0">
                <a:solidFill>
                  <a:srgbClr val="0000FF"/>
                </a:solidFill>
                <a:latin typeface="+mn-ea"/>
              </a:rPr>
              <a:t>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168" y="723684"/>
            <a:ext cx="2784697" cy="18440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57390" y="2536008"/>
            <a:ext cx="1697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VT target: 2.4e+8@6.1MV/m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17" y="2452352"/>
            <a:ext cx="2569732" cy="1528964"/>
          </a:xfrm>
          <a:prstGeom prst="rect">
            <a:avLst/>
          </a:prstGeom>
        </p:spPr>
      </p:pic>
      <p:pic>
        <p:nvPicPr>
          <p:cNvPr id="28" name="_x470792632" descr="EMB0003a09cb55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81" y="2478769"/>
            <a:ext cx="1784585" cy="127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328773" y="3676962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Static thermal load: 5.8 W</a:t>
            </a:r>
          </a:p>
          <a:p>
            <a:r>
              <a:rPr lang="en-US" altLang="ko-KR" sz="1000" dirty="0" smtClean="0"/>
              <a:t>(Target: max. 7.5 W)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6663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30years anniversary for RIB’S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050" name="Picture 2" descr="D:\RISP(2018.01.15~)\발표자료\포항공대콜로퀴움\Schermata-2017-02-26-alle-19.49.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764704"/>
            <a:ext cx="4179343" cy="59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48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78684"/>
            <a:ext cx="6552729" cy="51653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5856" y="6215711"/>
            <a:ext cx="341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VT target: 2.4e+8 at 6.1 MV/m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5076056" y="2492896"/>
            <a:ext cx="0" cy="36004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36924" y="188640"/>
            <a:ext cx="3580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 System –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QWR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00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80728"/>
            <a:ext cx="6023917" cy="47694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23717" y="5823905"/>
            <a:ext cx="341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VT target: 2.3e+9 at 6.6 MV/m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6924" y="188640"/>
            <a:ext cx="35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 System –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HWR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17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573964384" descr="EMB000067104f9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35" y="908720"/>
            <a:ext cx="3672408" cy="28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73967984" descr="EMB000067104f9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8720"/>
            <a:ext cx="3816424" cy="289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00613" y="2939669"/>
            <a:ext cx="8258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CM-#2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364088" y="2843411"/>
            <a:ext cx="82586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CM-#5</a:t>
            </a:r>
            <a:endParaRPr lang="ko-KR" altLang="en-US" sz="16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99592" y="3789040"/>
          <a:ext cx="7632848" cy="18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824143885"/>
                    </a:ext>
                  </a:extLst>
                </a:gridCol>
                <a:gridCol w="1494166">
                  <a:extLst>
                    <a:ext uri="{9D8B030D-6E8A-4147-A177-3AD203B41FA5}">
                      <a16:colId xmlns:a16="http://schemas.microsoft.com/office/drawing/2014/main" val="3659256605"/>
                    </a:ext>
                  </a:extLst>
                </a:gridCol>
                <a:gridCol w="1494166">
                  <a:extLst>
                    <a:ext uri="{9D8B030D-6E8A-4147-A177-3AD203B41FA5}">
                      <a16:colId xmlns:a16="http://schemas.microsoft.com/office/drawing/2014/main" val="628930226"/>
                    </a:ext>
                  </a:extLst>
                </a:gridCol>
                <a:gridCol w="1494166">
                  <a:extLst>
                    <a:ext uri="{9D8B030D-6E8A-4147-A177-3AD203B41FA5}">
                      <a16:colId xmlns:a16="http://schemas.microsoft.com/office/drawing/2014/main" val="4060101274"/>
                    </a:ext>
                  </a:extLst>
                </a:gridCol>
                <a:gridCol w="1494166">
                  <a:extLst>
                    <a:ext uri="{9D8B030D-6E8A-4147-A177-3AD203B41FA5}">
                      <a16:colId xmlns:a16="http://schemas.microsoft.com/office/drawing/2014/main" val="28607524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Total (W)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Static</a:t>
                      </a:r>
                      <a:r>
                        <a:rPr lang="en-US" altLang="ko-KR" sz="1400" baseline="0" dirty="0" smtClean="0"/>
                        <a:t> (W)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Dynamic</a:t>
                      </a:r>
                      <a:r>
                        <a:rPr lang="en-US" altLang="ko-KR" sz="1400" baseline="0" dirty="0" smtClean="0"/>
                        <a:t> (W)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Q</a:t>
                      </a:r>
                      <a:r>
                        <a:rPr lang="en-US" altLang="ko-KR" sz="1400" baseline="-25000" dirty="0" smtClean="0"/>
                        <a:t>0</a:t>
                      </a:r>
                      <a:r>
                        <a:rPr lang="en-US" altLang="ko-KR" sz="1400" dirty="0" smtClean="0"/>
                        <a:t> of cavity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2423557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QWR-CM-#1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11.7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7.7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4.0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6.0e+8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7536961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QWR-CM-#2</a:t>
                      </a:r>
                      <a:endParaRPr lang="ko-KR" altLang="en-U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10.8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8.0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2.8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8.5e+8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455602838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QWR-CM-#3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13.1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8.4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4.7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5.1e+8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6511925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QWR-CM-#5</a:t>
                      </a:r>
                      <a:endParaRPr lang="ko-KR" altLang="en-US" sz="1400" dirty="0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14.4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9.5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3.5</a:t>
                      </a:r>
                      <a:endParaRPr lang="ko-KR" altLang="en-US" sz="14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6.6e+8</a:t>
                      </a:r>
                      <a:endParaRPr lang="ko-KR" altLang="en-US" sz="14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99636474"/>
                  </a:ext>
                </a:extLst>
              </a:tr>
            </a:tbl>
          </a:graphicData>
        </a:graphic>
      </p:graphicFrame>
      <p:sp>
        <p:nvSpPr>
          <p:cNvPr id="10" name="모서리가 둥근 직사각형 9"/>
          <p:cNvSpPr/>
          <p:nvPr/>
        </p:nvSpPr>
        <p:spPr>
          <a:xfrm>
            <a:off x="837040" y="5649843"/>
            <a:ext cx="7757951" cy="116353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tested </a:t>
            </a: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cryomodules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meet the total thermal load requirement (20 W) though the </a:t>
            </a: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cryomodules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did not thermalized.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significant performance degradation of cavities during </a:t>
            </a:r>
            <a:r>
              <a:rPr lang="en-US" altLang="ko-K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cryomodule</a:t>
            </a:r>
            <a:r>
              <a:rPr lang="en-US" altLang="ko-K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assembly.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6924" y="188640"/>
            <a:ext cx="399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 System –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QWR HT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82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35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Accelerator System – SCL2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48740" y="908720"/>
            <a:ext cx="1564852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SCL21(SSR1)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D0F59-8E52-49DF-938B-8F26436F7BED}"/>
              </a:ext>
            </a:extLst>
          </p:cNvPr>
          <p:cNvSpPr txBox="1"/>
          <p:nvPr/>
        </p:nvSpPr>
        <p:spPr>
          <a:xfrm>
            <a:off x="272519" y="1124744"/>
            <a:ext cx="428630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sz="1400" b="1" baseline="30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prototype was performed by TRIUMF(2019.6)</a:t>
            </a:r>
          </a:p>
          <a:p>
            <a:r>
              <a:rPr lang="en-US" altLang="ko-KR" sz="14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Balloon type(less </a:t>
            </a:r>
            <a:r>
              <a:rPr lang="en-US" altLang="ko-KR" sz="1300" spc="-5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multipacting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better mechanical characteristics)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Accelerating gradient over 8.7MV/m, </a:t>
            </a:r>
            <a:r>
              <a:rPr lang="en-US" altLang="ko-KR" sz="1300" spc="-50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Multipacting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below 2MV/m</a:t>
            </a:r>
            <a:endParaRPr lang="en-US" altLang="ko-KR" sz="130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400" b="1" spc="-50" baseline="30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ko-KR" sz="1400" b="1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prototype with domestic vendor is on-going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8163" y="3656056"/>
            <a:ext cx="2295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</a:t>
            </a:r>
            <a:r>
              <a:rPr lang="en-US" altLang="ko-KR" sz="1200" baseline="30000" dirty="0" smtClean="0"/>
              <a:t>nd</a:t>
            </a:r>
            <a:r>
              <a:rPr lang="en-US" altLang="ko-KR" sz="1200" dirty="0" smtClean="0"/>
              <a:t> prototype by domestic vendor</a:t>
            </a:r>
            <a:endParaRPr lang="ko-KR" altLang="en-US" sz="1200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43483"/>
            <a:ext cx="1966338" cy="175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"/>
          <a:stretch/>
        </p:blipFill>
        <p:spPr bwMode="auto">
          <a:xfrm>
            <a:off x="5364088" y="746514"/>
            <a:ext cx="3423902" cy="2106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52490" y="4054492"/>
            <a:ext cx="1564852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SCL22(SSR2)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0D0F59-8E52-49DF-938B-8F26436F7BED}"/>
              </a:ext>
            </a:extLst>
          </p:cNvPr>
          <p:cNvSpPr txBox="1"/>
          <p:nvPr/>
        </p:nvSpPr>
        <p:spPr>
          <a:xfrm>
            <a:off x="276269" y="4293096"/>
            <a:ext cx="324146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sz="1400" b="1" baseline="30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of cavity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on-going</a:t>
            </a:r>
            <a:endParaRPr lang="en-US" altLang="ko-KR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3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Designed by RISP, fabricated by domestic vendor</a:t>
            </a:r>
          </a:p>
          <a:p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Balloon type, Deep drawing (depth ~280mm)</a:t>
            </a:r>
            <a:endParaRPr lang="en-US" altLang="ko-KR" sz="1300" b="1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400" b="1" spc="-50" baseline="30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ko-KR" sz="1400" b="1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prototype with IHEP is on-going</a:t>
            </a:r>
          </a:p>
          <a:p>
            <a:r>
              <a:rPr lang="en-US" altLang="ko-KR" sz="14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Cylindrical type</a:t>
            </a:r>
            <a:endParaRPr lang="en-US" altLang="ko-KR" sz="1300" b="1" spc="-50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66" y="5229200"/>
            <a:ext cx="2854466" cy="121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23638"/>
            <a:ext cx="964052" cy="98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079155" y="6392618"/>
            <a:ext cx="1771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RISP </a:t>
            </a:r>
            <a:r>
              <a:rPr lang="en-US" altLang="ko-KR" sz="1200" smtClean="0"/>
              <a:t>design(balloon type)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74133" y="3656057"/>
            <a:ext cx="1709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1</a:t>
            </a:r>
            <a:r>
              <a:rPr lang="en-US" altLang="ko-KR" sz="1200" baseline="30000" dirty="0" smtClean="0">
                <a:solidFill>
                  <a:schemeClr val="bg1"/>
                </a:solidFill>
              </a:rPr>
              <a:t>st</a:t>
            </a:r>
            <a:r>
              <a:rPr lang="en-US" altLang="ko-KR" sz="1200" dirty="0" smtClean="0">
                <a:solidFill>
                  <a:schemeClr val="bg1"/>
                </a:solidFill>
              </a:rPr>
              <a:t> prototype by TRIUMF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41740" y="3140968"/>
            <a:ext cx="3334716" cy="13542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defRPr/>
            </a:pPr>
            <a:r>
              <a:rPr lang="en-US" altLang="ko-KR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SSPA (8, 20 kW): 2020.01~2021.06</a:t>
            </a:r>
          </a:p>
          <a:p>
            <a:pPr algn="just" fontAlgn="base">
              <a:defRPr/>
            </a:pPr>
            <a:r>
              <a:rPr lang="en-US" altLang="ko-KR" sz="13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 </a:t>
            </a:r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RF power rating</a:t>
            </a:r>
          </a:p>
          <a:p>
            <a:pPr lvl="0" algn="just" fontAlgn="base">
              <a:defRPr/>
            </a:pPr>
            <a:r>
              <a:rPr lang="en-US" altLang="ko-KR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HPRF transmission line </a:t>
            </a:r>
          </a:p>
          <a:p>
            <a:pPr lvl="0" algn="just" fontAlgn="base">
              <a:defRPr/>
            </a:pPr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3-1/8</a:t>
            </a:r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”, 4-1/16” rigid </a:t>
            </a:r>
            <a:r>
              <a:rPr lang="en-US" altLang="ko-KR" sz="1300" spc="-5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coaxial</a:t>
            </a:r>
            <a:endParaRPr lang="en-US" altLang="ko-KR" sz="1300" spc="-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just" fontAlgn="base">
              <a:defRPr/>
            </a:pPr>
            <a:r>
              <a:rPr lang="en-US" altLang="ko-KR" sz="1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LLRF control system (2020.04~2021.06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lvl="0" algn="just" fontAlgn="base">
              <a:defRPr/>
            </a:pPr>
            <a:r>
              <a:rPr lang="en-US" altLang="ko-KR" sz="10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RF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 line (81.25MHz) : ~2020.12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771" y="4503677"/>
            <a:ext cx="1368152" cy="2253894"/>
          </a:xfrm>
          <a:prstGeom prst="rect">
            <a:avLst/>
          </a:prstGeom>
        </p:spPr>
      </p:pic>
      <p:pic>
        <p:nvPicPr>
          <p:cNvPr id="21" name="Picture 4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0499" y="4525406"/>
            <a:ext cx="1008000" cy="1965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직사각형 24"/>
          <p:cNvSpPr/>
          <p:nvPr/>
        </p:nvSpPr>
        <p:spPr>
          <a:xfrm>
            <a:off x="5849648" y="6567155"/>
            <a:ext cx="572621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defRPr/>
            </a:pP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SSR1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195451" y="6491247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defRPr/>
            </a:pPr>
            <a:r>
              <a:rPr lang="en-US" altLang="ko-KR" sz="1000" b="1" kern="0" dirty="0" err="1" smtClean="0">
                <a:solidFill>
                  <a:srgbClr val="000000"/>
                </a:solidFill>
                <a:latin typeface="+mn-ea"/>
              </a:rPr>
              <a:t>SSPA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 Prototype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7016" y="2874422"/>
            <a:ext cx="32654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fontAlgn="base">
              <a:buFont typeface="Wingdings" panose="05000000000000000000" pitchFamily="2" charset="2"/>
              <a:buChar char="u"/>
              <a:defRPr/>
            </a:pP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RF 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6226" y="2147589"/>
            <a:ext cx="2722600" cy="145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0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36924" y="188640"/>
            <a:ext cx="3830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achievements in R&amp;D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0" name="슬라이드 번호 개체 틀 3"/>
          <p:cNvSpPr txBox="1">
            <a:spLocks/>
          </p:cNvSpPr>
          <p:nvPr/>
        </p:nvSpPr>
        <p:spPr>
          <a:xfrm>
            <a:off x="4545881" y="6507795"/>
            <a:ext cx="504825" cy="314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10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sz="1000" dirty="0">
              <a:solidFill>
                <a:srgbClr val="C1D1D3">
                  <a:lumMod val="75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itchFamily="18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6" y="1499388"/>
            <a:ext cx="8288981" cy="4667045"/>
          </a:xfrm>
          <a:prstGeom prst="rect">
            <a:avLst/>
          </a:prstGeom>
        </p:spPr>
      </p:pic>
      <p:sp>
        <p:nvSpPr>
          <p:cNvPr id="45" name="자유형 44"/>
          <p:cNvSpPr/>
          <p:nvPr/>
        </p:nvSpPr>
        <p:spPr>
          <a:xfrm>
            <a:off x="5127743" y="4231982"/>
            <a:ext cx="354724" cy="1576552"/>
          </a:xfrm>
          <a:custGeom>
            <a:avLst/>
            <a:gdLst>
              <a:gd name="connsiteX0" fmla="*/ 0 w 354724"/>
              <a:gd name="connsiteY0" fmla="*/ 0 h 1324303"/>
              <a:gd name="connsiteX1" fmla="*/ 0 w 354724"/>
              <a:gd name="connsiteY1" fmla="*/ 1324303 h 1324303"/>
              <a:gd name="connsiteX2" fmla="*/ 354724 w 354724"/>
              <a:gd name="connsiteY2" fmla="*/ 1324303 h 132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724" h="1324303">
                <a:moveTo>
                  <a:pt x="0" y="0"/>
                </a:moveTo>
                <a:lnTo>
                  <a:pt x="0" y="1324303"/>
                </a:lnTo>
                <a:lnTo>
                  <a:pt x="354724" y="1324303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46" name="_x837892328" descr="EMB0000141c0e7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997" y="5271442"/>
            <a:ext cx="1528004" cy="9659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_x441140688" descr="EMB000031c003c3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551" y="2069003"/>
            <a:ext cx="1526400" cy="964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자유형 47"/>
          <p:cNvSpPr/>
          <p:nvPr/>
        </p:nvSpPr>
        <p:spPr>
          <a:xfrm>
            <a:off x="6901362" y="2308589"/>
            <a:ext cx="212834" cy="882869"/>
          </a:xfrm>
          <a:custGeom>
            <a:avLst/>
            <a:gdLst>
              <a:gd name="connsiteX0" fmla="*/ 0 w 173420"/>
              <a:gd name="connsiteY0" fmla="*/ 1513489 h 1513489"/>
              <a:gd name="connsiteX1" fmla="*/ 0 w 173420"/>
              <a:gd name="connsiteY1" fmla="*/ 0 h 1513489"/>
              <a:gd name="connsiteX2" fmla="*/ 102476 w 173420"/>
              <a:gd name="connsiteY2" fmla="*/ 0 h 1513489"/>
              <a:gd name="connsiteX3" fmla="*/ 173420 w 173420"/>
              <a:gd name="connsiteY3" fmla="*/ 0 h 1513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20" h="1513489">
                <a:moveTo>
                  <a:pt x="0" y="1513489"/>
                </a:moveTo>
                <a:lnTo>
                  <a:pt x="0" y="0"/>
                </a:lnTo>
                <a:lnTo>
                  <a:pt x="102476" y="0"/>
                </a:lnTo>
                <a:lnTo>
                  <a:pt x="173420" y="0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4788782" y="2608134"/>
            <a:ext cx="197069" cy="1497724"/>
          </a:xfrm>
          <a:custGeom>
            <a:avLst/>
            <a:gdLst>
              <a:gd name="connsiteX0" fmla="*/ 0 w 197069"/>
              <a:gd name="connsiteY0" fmla="*/ 1292772 h 1292772"/>
              <a:gd name="connsiteX1" fmla="*/ 0 w 197069"/>
              <a:gd name="connsiteY1" fmla="*/ 0 h 1292772"/>
              <a:gd name="connsiteX2" fmla="*/ 197069 w 197069"/>
              <a:gd name="connsiteY2" fmla="*/ 0 h 1292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069" h="1292772">
                <a:moveTo>
                  <a:pt x="0" y="1292772"/>
                </a:moveTo>
                <a:lnTo>
                  <a:pt x="0" y="0"/>
                </a:lnTo>
                <a:lnTo>
                  <a:pt x="197069" y="0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1" name="자유형 50"/>
          <p:cNvSpPr/>
          <p:nvPr/>
        </p:nvSpPr>
        <p:spPr>
          <a:xfrm>
            <a:off x="3543306" y="3498886"/>
            <a:ext cx="204952" cy="993227"/>
          </a:xfrm>
          <a:custGeom>
            <a:avLst/>
            <a:gdLst>
              <a:gd name="connsiteX0" fmla="*/ 204952 w 204952"/>
              <a:gd name="connsiteY0" fmla="*/ 993227 h 993227"/>
              <a:gd name="connsiteX1" fmla="*/ 204952 w 204952"/>
              <a:gd name="connsiteY1" fmla="*/ 0 h 993227"/>
              <a:gd name="connsiteX2" fmla="*/ 0 w 204952"/>
              <a:gd name="connsiteY2" fmla="*/ 0 h 9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2" h="993227">
                <a:moveTo>
                  <a:pt x="204952" y="993227"/>
                </a:moveTo>
                <a:lnTo>
                  <a:pt x="20495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52" name="그림 51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39" y="3033803"/>
            <a:ext cx="1526400" cy="96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3" name="자유형 52"/>
          <p:cNvSpPr/>
          <p:nvPr/>
        </p:nvSpPr>
        <p:spPr>
          <a:xfrm>
            <a:off x="3929562" y="1859272"/>
            <a:ext cx="252248" cy="2372710"/>
          </a:xfrm>
          <a:custGeom>
            <a:avLst/>
            <a:gdLst>
              <a:gd name="connsiteX0" fmla="*/ 252248 w 252248"/>
              <a:gd name="connsiteY0" fmla="*/ 2372710 h 2372710"/>
              <a:gd name="connsiteX1" fmla="*/ 252248 w 252248"/>
              <a:gd name="connsiteY1" fmla="*/ 0 h 2372710"/>
              <a:gd name="connsiteX2" fmla="*/ 0 w 252248"/>
              <a:gd name="connsiteY2" fmla="*/ 0 h 237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248" h="2372710">
                <a:moveTo>
                  <a:pt x="252248" y="2372710"/>
                </a:moveTo>
                <a:lnTo>
                  <a:pt x="252248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54" name="그림 53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29" y="1371605"/>
            <a:ext cx="1526400" cy="96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자유형 54"/>
          <p:cNvSpPr/>
          <p:nvPr/>
        </p:nvSpPr>
        <p:spPr>
          <a:xfrm>
            <a:off x="4268520" y="3640776"/>
            <a:ext cx="985345" cy="646386"/>
          </a:xfrm>
          <a:custGeom>
            <a:avLst/>
            <a:gdLst>
              <a:gd name="connsiteX0" fmla="*/ 0 w 985345"/>
              <a:gd name="connsiteY0" fmla="*/ 394138 h 646386"/>
              <a:gd name="connsiteX1" fmla="*/ 378372 w 985345"/>
              <a:gd name="connsiteY1" fmla="*/ 646386 h 646386"/>
              <a:gd name="connsiteX2" fmla="*/ 985345 w 985345"/>
              <a:gd name="connsiteY2" fmla="*/ 260131 h 646386"/>
              <a:gd name="connsiteX3" fmla="*/ 614855 w 985345"/>
              <a:gd name="connsiteY3" fmla="*/ 0 h 646386"/>
              <a:gd name="connsiteX4" fmla="*/ 0 w 985345"/>
              <a:gd name="connsiteY4" fmla="*/ 394138 h 646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5345" h="646386">
                <a:moveTo>
                  <a:pt x="0" y="394138"/>
                </a:moveTo>
                <a:lnTo>
                  <a:pt x="378372" y="646386"/>
                </a:lnTo>
                <a:lnTo>
                  <a:pt x="985345" y="260131"/>
                </a:lnTo>
                <a:lnTo>
                  <a:pt x="614855" y="0"/>
                </a:lnTo>
                <a:lnTo>
                  <a:pt x="0" y="394138"/>
                </a:lnTo>
                <a:close/>
              </a:path>
            </a:pathLst>
          </a:custGeom>
          <a:solidFill>
            <a:srgbClr val="0000FF">
              <a:alpha val="20000"/>
            </a:srgbClr>
          </a:solidFill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56" name="자유형 55"/>
          <p:cNvSpPr/>
          <p:nvPr/>
        </p:nvSpPr>
        <p:spPr>
          <a:xfrm>
            <a:off x="4465589" y="4263513"/>
            <a:ext cx="189186" cy="1552904"/>
          </a:xfrm>
          <a:custGeom>
            <a:avLst/>
            <a:gdLst>
              <a:gd name="connsiteX0" fmla="*/ 189186 w 189186"/>
              <a:gd name="connsiteY0" fmla="*/ 0 h 1552904"/>
              <a:gd name="connsiteX1" fmla="*/ 189186 w 189186"/>
              <a:gd name="connsiteY1" fmla="*/ 1552904 h 1552904"/>
              <a:gd name="connsiteX2" fmla="*/ 0 w 189186"/>
              <a:gd name="connsiteY2" fmla="*/ 1552904 h 155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186" h="1552904">
                <a:moveTo>
                  <a:pt x="189186" y="0"/>
                </a:moveTo>
                <a:lnTo>
                  <a:pt x="189186" y="1552904"/>
                </a:lnTo>
                <a:lnTo>
                  <a:pt x="0" y="1552904"/>
                </a:lnTo>
              </a:path>
            </a:pathLst>
          </a:custGeom>
          <a:noFill/>
          <a:ln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FF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910148" y="5272578"/>
            <a:ext cx="1522715" cy="964800"/>
            <a:chOff x="699027" y="3713745"/>
            <a:chExt cx="4272267" cy="2918829"/>
          </a:xfrm>
        </p:grpSpPr>
        <p:pic>
          <p:nvPicPr>
            <p:cNvPr id="58" name="_x427323784" descr="EMB0001dfdc5bb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27" y="3713745"/>
              <a:ext cx="4253973" cy="29188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1445366" y="4445379"/>
              <a:ext cx="1066813" cy="55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0000FF"/>
                  </a:solidFill>
                </a:rPr>
                <a:t>ECR </a:t>
              </a:r>
              <a:r>
                <a:rPr lang="en-US" altLang="ko-KR" sz="600" b="1" dirty="0" smtClean="0">
                  <a:solidFill>
                    <a:srgbClr val="0000FF"/>
                  </a:solidFill>
                </a:rPr>
                <a:t>IS</a:t>
              </a: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126185" y="5920604"/>
              <a:ext cx="1012843" cy="55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0000FF"/>
                  </a:solidFill>
                </a:rPr>
                <a:t>LEBT</a:t>
              </a: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450903" y="5175292"/>
              <a:ext cx="936388" cy="55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0000FF"/>
                  </a:solidFill>
                </a:rPr>
                <a:t>RFQ</a:t>
              </a: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398639" y="5920386"/>
              <a:ext cx="1107294" cy="55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0000FF"/>
                  </a:solidFill>
                </a:rPr>
                <a:t>MEBT</a:t>
              </a: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31466" y="5006144"/>
              <a:ext cx="1039828" cy="558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dirty="0">
                  <a:solidFill>
                    <a:srgbClr val="0000FF"/>
                  </a:solidFill>
                </a:rPr>
                <a:t>QWR</a:t>
              </a: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64" name="자유형 63"/>
            <p:cNvSpPr/>
            <p:nvPr/>
          </p:nvSpPr>
          <p:spPr>
            <a:xfrm>
              <a:off x="1066800" y="4339389"/>
              <a:ext cx="3777916" cy="1507958"/>
            </a:xfrm>
            <a:custGeom>
              <a:avLst/>
              <a:gdLst>
                <a:gd name="connsiteX0" fmla="*/ 1467853 w 3777916"/>
                <a:gd name="connsiteY0" fmla="*/ 0 h 1507958"/>
                <a:gd name="connsiteX1" fmla="*/ 0 w 3777916"/>
                <a:gd name="connsiteY1" fmla="*/ 0 h 1507958"/>
                <a:gd name="connsiteX2" fmla="*/ 0 w 3777916"/>
                <a:gd name="connsiteY2" fmla="*/ 1507958 h 1507958"/>
                <a:gd name="connsiteX3" fmla="*/ 3777916 w 3777916"/>
                <a:gd name="connsiteY3" fmla="*/ 1507958 h 150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7916" h="1507958">
                  <a:moveTo>
                    <a:pt x="1467853" y="0"/>
                  </a:moveTo>
                  <a:lnTo>
                    <a:pt x="0" y="0"/>
                  </a:lnTo>
                  <a:lnTo>
                    <a:pt x="0" y="1507958"/>
                  </a:lnTo>
                  <a:lnTo>
                    <a:pt x="3777916" y="1507958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5" name="_x319307024" descr="EMB0000141c0e04"/>
          <p:cNvPicPr preferRelativeResize="0"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2" y="5272578"/>
            <a:ext cx="1526400" cy="964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92903" y="4867500"/>
            <a:ext cx="2129108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1000" b="1" kern="0">
                <a:solidFill>
                  <a:srgbClr val="000000"/>
                </a:solidFill>
                <a:latin typeface="+mn-ea"/>
              </a:rPr>
              <a:t>Superconducting RF Test facility(2016.06) </a:t>
            </a:r>
            <a:endParaRPr lang="ko-KR" altLang="en-US" sz="1000" b="1" dirty="0">
              <a:solidFill>
                <a:srgbClr val="113F7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156266" y="4839910"/>
            <a:ext cx="2213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ko-KR" sz="1000" b="1" kern="0">
                <a:solidFill>
                  <a:srgbClr val="000000"/>
                </a:solidFill>
                <a:latin typeface="+mn-ea"/>
              </a:rPr>
              <a:t>High purity Sn beam extraction </a:t>
            </a:r>
          </a:p>
          <a:p>
            <a:pPr lvl="0" algn="ctr" fontAlgn="base">
              <a:defRPr/>
            </a:pPr>
            <a:r>
              <a:rPr lang="en-US" altLang="ko-KR" sz="1000" b="1" kern="0">
                <a:solidFill>
                  <a:srgbClr val="000000"/>
                </a:solidFill>
                <a:latin typeface="+mn-ea"/>
              </a:rPr>
              <a:t>using RILIS (2015.12)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454949" y="4710432"/>
            <a:ext cx="2353528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>
              <a:defRPr/>
            </a:pP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1</a:t>
            </a:r>
            <a:r>
              <a:rPr lang="en-US" altLang="ko-KR" sz="1000" b="1" kern="0" baseline="30000" dirty="0">
                <a:solidFill>
                  <a:srgbClr val="000000"/>
                </a:solidFill>
                <a:latin typeface="+mn-ea"/>
              </a:rPr>
              <a:t>st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 Oxygen Ion beam acceleration with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a QWR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module, SCL</a:t>
            </a:r>
            <a:r>
              <a:rPr lang="ko-KR" altLang="en-US" sz="10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Demo(2017.10)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95288" y="2596215"/>
            <a:ext cx="4953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/>
            <a:r>
              <a:rPr lang="en-US" altLang="ko-KR" sz="1000" b="1" kern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                          HWR cryomodule test complete</a:t>
            </a:r>
          </a:p>
          <a:p>
            <a:pPr algn="just" fontAlgn="base"/>
            <a:r>
              <a:rPr lang="en-US" altLang="ko-KR" sz="1000" b="1" kern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                                            (2018.03)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-880200" y="1365524"/>
            <a:ext cx="46284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000" b="1" kern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                        QWR cryomodule test complete</a:t>
            </a:r>
          </a:p>
          <a:p>
            <a:pPr algn="just" fontAlgn="base"/>
            <a:r>
              <a:rPr lang="en-US" altLang="ko-KR" sz="1000" b="1" kern="0">
                <a:solidFill>
                  <a:srgbClr val="000000"/>
                </a:solidFill>
                <a:latin typeface="+mn-ea"/>
                <a:sym typeface="Wingdings" panose="05000000000000000000" pitchFamily="2" charset="2"/>
              </a:rPr>
              <a:t>                                       (2017.05)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639489" y="1643733"/>
            <a:ext cx="23129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ko-KR" sz="1000" b="1" kern="0">
                <a:solidFill>
                  <a:srgbClr val="000000"/>
                </a:solidFill>
                <a:latin typeface="+mn-ea"/>
              </a:rPr>
              <a:t>1st Oxygen Ion beam acceleration  with RFQ(2016.12)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578909" y="1161771"/>
            <a:ext cx="24653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defRPr/>
            </a:pPr>
            <a:r>
              <a:rPr lang="en-US" altLang="ko-KR" sz="1000" b="1" spc="-30" dirty="0">
                <a:solidFill>
                  <a:schemeClr val="tx2"/>
                </a:solidFill>
              </a:rPr>
              <a:t> 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Achievement of low temperature test for LTS and HTS quadrupole prototype magnet (LTS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2017.11</a:t>
            </a:r>
            <a:r>
              <a:rPr lang="en-US" altLang="ko-KR" sz="1000" b="1" kern="0" dirty="0">
                <a:solidFill>
                  <a:srgbClr val="000000"/>
                </a:solidFill>
                <a:latin typeface="+mn-ea"/>
              </a:rPr>
              <a:t>, HTS </a:t>
            </a:r>
            <a:r>
              <a:rPr lang="en-US" altLang="ko-KR" sz="1000" b="1" kern="0" dirty="0" smtClean="0">
                <a:solidFill>
                  <a:srgbClr val="000000"/>
                </a:solidFill>
                <a:latin typeface="+mn-ea"/>
              </a:rPr>
              <a:t>2017.2)</a:t>
            </a:r>
            <a:endParaRPr lang="en-US" altLang="ko-KR" sz="1000" b="1" kern="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200000" y="1836000"/>
            <a:ext cx="1555221" cy="936000"/>
            <a:chOff x="8451948" y="3240000"/>
            <a:chExt cx="1555221" cy="936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6" r="12988"/>
            <a:stretch/>
          </p:blipFill>
          <p:spPr>
            <a:xfrm>
              <a:off x="8451948" y="3240000"/>
              <a:ext cx="939873" cy="93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369" y="3240000"/>
              <a:ext cx="618800" cy="9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5339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901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Beam Physics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674" y="801770"/>
            <a:ext cx="457233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Start-to-end simulation: uranium (</a:t>
            </a:r>
            <a:r>
              <a:rPr lang="en-US" altLang="ko-KR" sz="1200" b="1" baseline="30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238</a:t>
            </a:r>
            <a:r>
              <a:rPr lang="en-US" altLang="ko-KR" sz="12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ko-KR" sz="1200" b="1" baseline="30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33+,34+</a:t>
            </a:r>
            <a:r>
              <a:rPr lang="ko-KR" altLang="en-US" sz="1200" b="1" baseline="30000" dirty="0" smtClean="0">
                <a:solidFill>
                  <a:schemeClr val="tx2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→</a:t>
            </a:r>
            <a:r>
              <a:rPr lang="en-US" altLang="ko-KR" sz="1200" b="1" baseline="30000" dirty="0" smtClean="0">
                <a:solidFill>
                  <a:schemeClr val="tx2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77+,78+,79+,80+,81+</a:t>
            </a:r>
            <a:r>
              <a:rPr lang="en-US" altLang="ko-KR" sz="1200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en-US" altLang="ko-KR" sz="1200" b="1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9" name="Picture 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268760"/>
            <a:ext cx="4320000" cy="2794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2" y="4160109"/>
            <a:ext cx="3369600" cy="132444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9" y="5464805"/>
            <a:ext cx="3380400" cy="13493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34724" y="243743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SCL3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28407" y="243743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SCL2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92080" y="801770"/>
            <a:ext cx="324036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Physics application tools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836" y="4285196"/>
            <a:ext cx="2700000" cy="175991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601859" y="6045115"/>
            <a:ext cx="2643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BIPAM (Beam Input Parameter And Matching)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37630"/>
            <a:ext cx="2700000" cy="185505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534214" y="6091319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 (Cavity Amplitude and Phase Scan)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67210" y="2432642"/>
            <a:ext cx="1140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accent1">
                    <a:lumMod val="75000"/>
                  </a:schemeClr>
                </a:solidFill>
              </a:rPr>
              <a:t>SCL2 extension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6374" y="1290636"/>
            <a:ext cx="3600000" cy="249339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206778" y="3783351"/>
            <a:ext cx="14109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On-line orbit correction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84962" y="2745743"/>
            <a:ext cx="1293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Transverse beam size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636872" y="3387813"/>
            <a:ext cx="1390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beam size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30017" y="647685"/>
                <a:ext cx="8113051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dirty="0" smtClean="0"/>
                  <a:t>Injector beam commissioning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 smtClean="0"/>
                  <a:t>Period: 2020. 03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altLang="ko-KR" sz="1600" dirty="0" smtClean="0"/>
                  <a:t> 2020. 09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 smtClean="0"/>
                  <a:t>Section: 14.5 GHz ECR-IS → LEBT </a:t>
                </a:r>
                <a:r>
                  <a:rPr lang="en-US" altLang="ko-KR" sz="1600" dirty="0"/>
                  <a:t>→ </a:t>
                </a:r>
                <a:r>
                  <a:rPr lang="en-US" altLang="ko-KR" sz="1600" dirty="0" smtClean="0"/>
                  <a:t>RFQ </a:t>
                </a:r>
                <a:r>
                  <a:rPr lang="en-US" altLang="ko-KR" sz="1600" dirty="0"/>
                  <a:t>→ </a:t>
                </a:r>
                <a:r>
                  <a:rPr lang="en-US" altLang="ko-KR" sz="1600" dirty="0" smtClean="0"/>
                  <a:t>MEBT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 smtClean="0"/>
                  <a:t>Reference beam: </a:t>
                </a:r>
                <a:r>
                  <a:rPr lang="en-US" altLang="ko-KR" sz="1600" baseline="30000" dirty="0" smtClean="0"/>
                  <a:t>40</a:t>
                </a:r>
                <a:r>
                  <a:rPr lang="en-US" altLang="ko-KR" sz="1600" dirty="0" smtClean="0"/>
                  <a:t>Ar</a:t>
                </a:r>
                <a:r>
                  <a:rPr lang="en-US" altLang="ko-KR" sz="1600" baseline="30000" dirty="0" smtClean="0"/>
                  <a:t>9+</a:t>
                </a:r>
                <a:r>
                  <a:rPr lang="en-US" altLang="ko-KR" sz="1600" dirty="0" smtClean="0"/>
                  <a:t> or O (50 </a:t>
                </a:r>
                <a:r>
                  <a:rPr lang="en-US" altLang="ko-KR" sz="1600" dirty="0" err="1" smtClean="0">
                    <a:latin typeface="Symbol" panose="05050102010706020507" pitchFamily="18" charset="2"/>
                  </a:rPr>
                  <a:t>m</a:t>
                </a:r>
                <a:r>
                  <a:rPr lang="en-US" altLang="ko-KR" sz="1600" dirty="0" err="1" smtClean="0"/>
                  <a:t>s</a:t>
                </a:r>
                <a:r>
                  <a:rPr lang="en-US" altLang="ko-KR" sz="1600" dirty="0" smtClean="0"/>
                  <a:t> pulse beam,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ko-KR" sz="1600" dirty="0" smtClean="0"/>
                  <a:t>1Hz repetition rate)</a:t>
                </a:r>
                <a:endParaRPr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1600" dirty="0" smtClean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1600" dirty="0" smtClean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 smtClean="0"/>
                  <a:t>	</a:t>
                </a:r>
                <a:endParaRPr lang="en-US" altLang="ko-KR" sz="1600" dirty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17" y="647685"/>
                <a:ext cx="8113051" cy="4293483"/>
              </a:xfrm>
              <a:prstGeom prst="rect">
                <a:avLst/>
              </a:prstGeom>
              <a:blipFill>
                <a:blip r:embed="rId2"/>
                <a:stretch>
                  <a:fillRect l="-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0482" y="2333885"/>
            <a:ext cx="8046611" cy="3682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9814" y="5992441"/>
            <a:ext cx="1111202" cy="26161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14.5 GHz ECR-IS</a:t>
            </a: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6423483" y="3749556"/>
            <a:ext cx="461986" cy="26161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LEBT</a:t>
            </a:r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3883345" y="3749556"/>
            <a:ext cx="425116" cy="26161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RFQ</a:t>
            </a:r>
            <a:endParaRPr lang="ko-KR" alt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2068277" y="3749556"/>
            <a:ext cx="526106" cy="26161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MEBT</a:t>
            </a:r>
            <a:endParaRPr lang="ko-KR" altLang="en-US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02587" y="4077072"/>
                <a:ext cx="3692975" cy="23391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90000" rIns="90000" rtlCol="0">
                <a:spAutoFit/>
              </a:bodyPr>
              <a:lstStyle/>
              <a:p>
                <a:pPr marL="36000" indent="-180000">
                  <a:buFont typeface="Wingdings" panose="05000000000000000000" pitchFamily="2" charset="2"/>
                  <a:buChar char="§"/>
                </a:pPr>
                <a:r>
                  <a:rPr lang="en-US" altLang="ko-KR" sz="1200" dirty="0" smtClean="0"/>
                  <a:t>LEBT</a:t>
                </a:r>
                <a:endParaRPr lang="en-US" altLang="ko-KR" sz="1000" dirty="0" smtClean="0"/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Charge selection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Emittance measurement </a:t>
                </a:r>
                <a14:m>
                  <m:oMath xmlns:m="http://schemas.openxmlformats.org/officeDocument/2006/math">
                    <m:r>
                      <a:rPr lang="en-US" altLang="ko-KR" sz="1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1000" dirty="0" smtClean="0"/>
                  <a:t> beam distribution regeneration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Transverse beam size measurement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Orbit correction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Pencil beam test, etc</a:t>
                </a:r>
                <a:r>
                  <a:rPr lang="en-US" altLang="ko-KR" sz="1000" dirty="0"/>
                  <a:t>.</a:t>
                </a:r>
                <a:endParaRPr lang="en-US" altLang="ko-KR" sz="1000" dirty="0" smtClean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200" dirty="0" smtClean="0"/>
                  <a:t>RFQ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Beam transmission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Beam energy measurement, </a:t>
                </a:r>
                <a:r>
                  <a:rPr lang="en-US" altLang="ko-KR" sz="1000" dirty="0"/>
                  <a:t>etc</a:t>
                </a:r>
                <a:r>
                  <a:rPr lang="en-US" altLang="ko-KR" sz="1000" dirty="0" smtClean="0"/>
                  <a:t>.</a:t>
                </a:r>
              </a:p>
              <a:p>
                <a:pPr marL="36000" indent="-180000">
                  <a:buFont typeface="Wingdings" panose="05000000000000000000" pitchFamily="2" charset="2"/>
                  <a:buChar char="§"/>
                </a:pPr>
                <a:r>
                  <a:rPr lang="en-US" altLang="ko-KR" sz="1200" dirty="0" smtClean="0"/>
                  <a:t>MEBT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Rebuncher amplitude &amp; phase scan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Transverse beam matching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 smtClean="0"/>
                  <a:t>Longitudinal beam matching</a:t>
                </a:r>
              </a:p>
              <a:p>
                <a:pPr marL="360000" lvl="1" indent="-180000">
                  <a:buFont typeface="Arial" panose="020B0604020202020204" pitchFamily="34" charset="0"/>
                  <a:buChar char="•"/>
                </a:pPr>
                <a:r>
                  <a:rPr lang="en-US" altLang="ko-KR" sz="1000" dirty="0"/>
                  <a:t>Orbit </a:t>
                </a:r>
                <a:r>
                  <a:rPr lang="en-US" altLang="ko-KR" sz="1000" dirty="0" smtClean="0"/>
                  <a:t>correction, </a:t>
                </a:r>
                <a:r>
                  <a:rPr lang="en-US" altLang="ko-KR" sz="1000" dirty="0"/>
                  <a:t>etc.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587" y="4077072"/>
                <a:ext cx="3692975" cy="2339102"/>
              </a:xfrm>
              <a:prstGeom prst="rect">
                <a:avLst/>
              </a:prstGeom>
              <a:blipFill>
                <a:blip r:embed="rId4"/>
                <a:stretch>
                  <a:fillRect b="-2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819509" y="5736566"/>
            <a:ext cx="457200" cy="414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6924" y="188640"/>
            <a:ext cx="1901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Beam Physics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9441759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1340768"/>
            <a:ext cx="2855634" cy="5040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2112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0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04" y="1434997"/>
            <a:ext cx="2212634" cy="1613237"/>
          </a:xfrm>
          <a:prstGeom prst="rect">
            <a:avLst/>
          </a:prstGeom>
        </p:spPr>
      </p:pic>
      <p:pic>
        <p:nvPicPr>
          <p:cNvPr id="18" name="_x337342704" descr="EMB0000499008e9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"/>
          <a:stretch>
            <a:fillRect/>
          </a:stretch>
        </p:blipFill>
        <p:spPr bwMode="auto">
          <a:xfrm>
            <a:off x="349300" y="1461696"/>
            <a:ext cx="2658814" cy="123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251520" y="862824"/>
            <a:ext cx="2855634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Control Center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0B06748D-FE3C-2E42-AC0D-422B0B3CB0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5" b="3463"/>
          <a:stretch/>
        </p:blipFill>
        <p:spPr>
          <a:xfrm>
            <a:off x="611559" y="4843916"/>
            <a:ext cx="2100833" cy="114414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69850" y="4335841"/>
            <a:ext cx="1736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Main Control Room</a:t>
            </a:r>
            <a:endParaRPr lang="en-US" altLang="ko-KR" sz="1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584" y="594928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itchFamily="18" charset="0"/>
                <a:cs typeface="Times New Roman" pitchFamily="18" charset="0"/>
              </a:rPr>
              <a:t>Data Storage System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3347864" y="3501008"/>
            <a:ext cx="5613977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  <a:r>
              <a:rPr kumimoji="1"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Control System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92506" y="6093296"/>
            <a:ext cx="278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Times New Roman" pitchFamily="18" charset="0"/>
                <a:cs typeface="Times New Roman" pitchFamily="18" charset="0"/>
              </a:rPr>
              <a:t>Beam Diagnostics Control System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3347864" y="858198"/>
            <a:ext cx="5613977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Integrated Control System</a:t>
            </a:r>
            <a:endParaRPr kumimoji="1"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11438" y="3121222"/>
            <a:ext cx="194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itchFamily="18" charset="0"/>
                <a:cs typeface="Times New Roman" pitchFamily="18" charset="0"/>
              </a:rPr>
              <a:t>Fast Protection System</a:t>
            </a:r>
          </a:p>
        </p:txBody>
      </p:sp>
      <p:pic>
        <p:nvPicPr>
          <p:cNvPr id="30" name="그림 29"/>
          <p:cNvPicPr/>
          <p:nvPr/>
        </p:nvPicPr>
        <p:blipFill>
          <a:blip r:embed="rId6"/>
          <a:stretch>
            <a:fillRect/>
          </a:stretch>
        </p:blipFill>
        <p:spPr>
          <a:xfrm>
            <a:off x="367408" y="2770073"/>
            <a:ext cx="2640706" cy="1523023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6768738" y="4699841"/>
            <a:ext cx="2251714" cy="1417556"/>
            <a:chOff x="4234997" y="2060848"/>
            <a:chExt cx="4909003" cy="3254230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6016" y="2060848"/>
              <a:ext cx="4075338" cy="1728192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6195" y="3789040"/>
              <a:ext cx="2587805" cy="152603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997" y="3823118"/>
              <a:ext cx="2355726" cy="1491960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2843" y="4073096"/>
            <a:ext cx="975025" cy="190405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224126" y="6002124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EPICS </a:t>
            </a:r>
            <a:r>
              <a:rPr lang="en-US" altLang="ko-KR" sz="1400" b="1" dirty="0">
                <a:latin typeface="Times New Roman" pitchFamily="18" charset="0"/>
                <a:cs typeface="Times New Roman" pitchFamily="18" charset="0"/>
              </a:rPr>
              <a:t>IOC </a:t>
            </a:r>
            <a:endParaRPr lang="en-US" altLang="ko-KR" sz="1400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Controllers</a:t>
            </a:r>
            <a:endParaRPr lang="en-US" altLang="ko-KR" sz="1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5177" y="3933056"/>
            <a:ext cx="2193801" cy="7327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3968" y="4348617"/>
            <a:ext cx="2227470" cy="142435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131594" y="6073551"/>
            <a:ext cx="253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Times New Roman" pitchFamily="18" charset="0"/>
                <a:cs typeface="Times New Roman" pitchFamily="18" charset="0"/>
              </a:rPr>
              <a:t>SCL3 Control System(43)</a:t>
            </a:r>
          </a:p>
        </p:txBody>
      </p:sp>
      <p:grpSp>
        <p:nvGrpSpPr>
          <p:cNvPr id="47" name="Group 1"/>
          <p:cNvGrpSpPr>
            <a:grpSpLocks noChangeAspect="1"/>
          </p:cNvGrpSpPr>
          <p:nvPr/>
        </p:nvGrpSpPr>
        <p:grpSpPr>
          <a:xfrm>
            <a:off x="3509055" y="1311095"/>
            <a:ext cx="2359089" cy="1831821"/>
            <a:chOff x="2033652" y="3769077"/>
            <a:chExt cx="3825882" cy="2366900"/>
          </a:xfrm>
        </p:grpSpPr>
        <p:pic>
          <p:nvPicPr>
            <p:cNvPr id="48" name="_x395704800" descr="EMB0000489439f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126" y="4784640"/>
              <a:ext cx="2611786" cy="135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_x395705200" descr="EMB0000489439e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652" y="3769077"/>
              <a:ext cx="3825882" cy="1023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TextBox 49"/>
          <p:cNvSpPr txBox="1"/>
          <p:nvPr/>
        </p:nvSpPr>
        <p:spPr>
          <a:xfrm>
            <a:off x="4031736" y="3121223"/>
            <a:ext cx="1332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Times New Roman" pitchFamily="18" charset="0"/>
                <a:cs typeface="Times New Roman" pitchFamily="18" charset="0"/>
              </a:rPr>
              <a:t>Timing</a:t>
            </a:r>
            <a:r>
              <a:rPr lang="ko-KR" altLang="en-US" sz="1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1400" b="1" dirty="0">
                <a:latin typeface="Times New Roman" pitchFamily="18" charset="0"/>
                <a:cs typeface="Times New Roman" pitchFamily="18" charset="0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171812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88" y="64157"/>
            <a:ext cx="9145588" cy="724929"/>
          </a:xfrm>
          <a:prstGeom prst="rect">
            <a:avLst/>
          </a:prstGeom>
        </p:spPr>
      </p:pic>
      <p:sp>
        <p:nvSpPr>
          <p:cNvPr id="44" name="제목 1"/>
          <p:cNvSpPr>
            <a:spLocks noGrp="1"/>
          </p:cNvSpPr>
          <p:nvPr>
            <p:ph type="title"/>
          </p:nvPr>
        </p:nvSpPr>
        <p:spPr>
          <a:xfrm>
            <a:off x="2219046" y="213572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SCL3 Warm Section – Chamber and magnets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546533" y="79161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Diagnostic chamber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3608268" y="1136323"/>
            <a:ext cx="5087086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 sets were already fabricated.</a:t>
            </a: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BPMs, Wire scanners and Faraday cups</a:t>
            </a:r>
            <a:endParaRPr lang="en-US" altLang="ko-KR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assemble in the clean condition</a:t>
            </a:r>
            <a:endParaRPr lang="en-US" altLang="ko-KR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3546533" y="20115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Vacuum chamber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880174"/>
            <a:ext cx="3165876" cy="237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501008"/>
            <a:ext cx="3180595" cy="238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085" y="20200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TextBox 34"/>
          <p:cNvSpPr txBox="1"/>
          <p:nvPr/>
        </p:nvSpPr>
        <p:spPr>
          <a:xfrm>
            <a:off x="3616260" y="2400906"/>
            <a:ext cx="5087086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53 sets were are already fabricated.</a:t>
            </a: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NEG pumps and gauges </a:t>
            </a:r>
            <a:endParaRPr lang="en-US" altLang="ko-KR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assemble in the clean condition</a:t>
            </a:r>
            <a:endParaRPr lang="en-US" altLang="ko-KR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0068" y="3612896"/>
            <a:ext cx="5203907" cy="277347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546533" y="323154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Magnets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8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93" y="64161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3"/>
            <a:ext cx="3143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Procedure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341" y="201936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99484" y="860579"/>
            <a:ext cx="3779496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Alignment network Survey (2019. 4 ~ ) 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221378"/>
            <a:ext cx="5400041" cy="2016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551" y="843878"/>
            <a:ext cx="1765802" cy="13243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296" y="2007596"/>
            <a:ext cx="1640008" cy="12300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89157" y="3356992"/>
            <a:ext cx="4065087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sz="16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Transportation to the accelerator building </a:t>
            </a:r>
            <a:endParaRPr lang="en-US" altLang="ko-KR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04" y="3898270"/>
            <a:ext cx="3384376" cy="23367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898270"/>
            <a:ext cx="3416777" cy="23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5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Experiments on nuclear physics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48293" y="2420888"/>
            <a:ext cx="4262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A + B 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 C + D</a:t>
            </a:r>
            <a:endParaRPr lang="ko-KR" altLang="en-US" sz="5400" b="1" dirty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448293" y="3284984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3793137" y="3247396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79816" y="357301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beam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88767" y="3573016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9567" y="4365104"/>
            <a:ext cx="548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Until middle of 1980s, beam &amp; target were </a:t>
            </a:r>
            <a:r>
              <a:rPr lang="en-US" altLang="ko-KR" b="1" smtClean="0"/>
              <a:t>stable nuclei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93" y="64161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3"/>
            <a:ext cx="3143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Procedure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99484" y="860579"/>
            <a:ext cx="279082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Warm section assembly 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74833" y="1560769"/>
            <a:ext cx="2147787" cy="16108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2785" y="2513330"/>
            <a:ext cx="990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class 100</a:t>
            </a:r>
            <a:endParaRPr lang="ko-KR" altLang="en-US" sz="1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647" y="3770760"/>
            <a:ext cx="1749139" cy="2332186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39552" y="1665211"/>
            <a:ext cx="2088232" cy="380973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Rinse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9552" y="2472642"/>
            <a:ext cx="2088232" cy="41113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Dry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9552" y="3261117"/>
            <a:ext cx="2088232" cy="414664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Assemble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9552" y="4053126"/>
            <a:ext cx="2088232" cy="383986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Leak check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39552" y="4917143"/>
            <a:ext cx="2088232" cy="384065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Conditioning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82785" y="3238707"/>
            <a:ext cx="990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class 10</a:t>
            </a:r>
            <a:endParaRPr lang="ko-KR" altLang="en-US" sz="1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23482" y="4744779"/>
            <a:ext cx="1513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class 100</a:t>
            </a:r>
          </a:p>
          <a:p>
            <a:pPr algn="ctr"/>
            <a:r>
              <a:rPr lang="en-US" altLang="ko-KR" sz="1600" b="1" dirty="0" smtClean="0"/>
              <a:t> (150</a:t>
            </a:r>
            <a:r>
              <a:rPr lang="en-US" altLang="ko-KR" sz="1600" b="1" dirty="0" smtClean="0">
                <a:ea typeface="맑은 고딕" panose="020B0503020000020004" pitchFamily="50" charset="-127"/>
              </a:rPr>
              <a:t>℃, 120h) </a:t>
            </a:r>
            <a:endParaRPr lang="ko-KR" altLang="en-US" sz="1600" b="1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3486" y="1292294"/>
            <a:ext cx="2527340" cy="214778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417" y="3750233"/>
            <a:ext cx="2126409" cy="2326155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1331640" y="2132856"/>
            <a:ext cx="576064" cy="23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1331640" y="2979644"/>
            <a:ext cx="576064" cy="23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>
            <a:off x="1331640" y="3771732"/>
            <a:ext cx="576064" cy="23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>
            <a:off x="1331640" y="4635828"/>
            <a:ext cx="576064" cy="233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5341" y="201936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43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93" y="64161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3"/>
            <a:ext cx="3143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Procedure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89157" y="1104583"/>
            <a:ext cx="318209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Cryomodule</a:t>
            </a: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+ Warm section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00" b="7990"/>
          <a:stretch/>
        </p:blipFill>
        <p:spPr>
          <a:xfrm>
            <a:off x="4494793" y="3140968"/>
            <a:ext cx="2297459" cy="30423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4043" y="1228045"/>
            <a:ext cx="1782413" cy="500926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827" y="3140968"/>
            <a:ext cx="4093259" cy="3083962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505926" y="3702572"/>
            <a:ext cx="576064" cy="8363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516288" y="1554816"/>
            <a:ext cx="6989637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Assemble in front of the tunnel (ISOL building)</a:t>
            </a: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15-ton crane is available.</a:t>
            </a:r>
          </a:p>
          <a:p>
            <a:pPr>
              <a:lnSpc>
                <a:spcPct val="95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Need to connect between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cryomodule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warm section in the clean condition</a:t>
            </a:r>
            <a:endParaRPr lang="en-US" altLang="ko-KR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41" y="201936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57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93" y="64161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3"/>
            <a:ext cx="3143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Procedure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99484" y="1052736"/>
            <a:ext cx="425379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Transport and positioning in the tunnel 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3218997"/>
            <a:ext cx="4464496" cy="2971499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2211" y="3393651"/>
            <a:ext cx="2503743" cy="282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4"/>
          <p:cNvSpPr txBox="1"/>
          <p:nvPr/>
        </p:nvSpPr>
        <p:spPr>
          <a:xfrm>
            <a:off x="516289" y="1554816"/>
            <a:ext cx="549587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prevent alignment change due to vibration</a:t>
            </a: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transport 10-ton HWR-B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cryomodul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tunnel</a:t>
            </a:r>
          </a:p>
          <a:p>
            <a:pPr>
              <a:lnSpc>
                <a:spcPct val="95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For fine positioning</a:t>
            </a:r>
          </a:p>
          <a:p>
            <a:pPr marL="285750" indent="-285750">
              <a:lnSpc>
                <a:spcPct val="95000"/>
              </a:lnSpc>
              <a:buFont typeface="Symbol" panose="05050102010706020507" pitchFamily="18" charset="2"/>
              <a:buChar char="Þ"/>
            </a:pP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Impossible to use wheels</a:t>
            </a:r>
          </a:p>
          <a:p>
            <a:pPr marL="285750" indent="-285750">
              <a:lnSpc>
                <a:spcPct val="95000"/>
              </a:lnSpc>
              <a:buFont typeface="Symbol" panose="05050102010706020507" pitchFamily="18" charset="2"/>
              <a:buChar char="Þ"/>
            </a:pP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Adopting air caster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1" t="43080" r="60058" b="40372"/>
          <a:stretch/>
        </p:blipFill>
        <p:spPr bwMode="auto">
          <a:xfrm>
            <a:off x="5698665" y="1430063"/>
            <a:ext cx="3130734" cy="151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341" y="201936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077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268760"/>
            <a:ext cx="7740352" cy="515185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93" y="64161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3"/>
            <a:ext cx="3143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Procedure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99484" y="836712"/>
            <a:ext cx="638854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Launching celebration of the 1</a:t>
            </a:r>
            <a:r>
              <a:rPr lang="en-US" altLang="ko-KR" b="1" baseline="30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QWR </a:t>
            </a:r>
            <a:r>
              <a:rPr lang="en-US" altLang="ko-KR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cryomodule</a:t>
            </a: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installation 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41" y="201936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32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93" y="64161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3"/>
            <a:ext cx="3143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Procedure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99484" y="908720"/>
            <a:ext cx="640072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lnSpc>
                <a:spcPct val="80000"/>
              </a:lnSpc>
              <a:buFont typeface="Wingdings" panose="05000000000000000000" pitchFamily="2" charset="2"/>
              <a:buChar char="u"/>
            </a:pP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Cryomodule</a:t>
            </a:r>
            <a:r>
              <a:rPr lang="en-US" altLang="ko-KR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+ Warm section</a:t>
            </a: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 + (</a:t>
            </a:r>
            <a:r>
              <a:rPr lang="en-US" altLang="ko-KR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Cryomodule</a:t>
            </a: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+ Warm section)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8184" y="1933835"/>
            <a:ext cx="1368152" cy="40874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2320" y="1933835"/>
            <a:ext cx="1368152" cy="4087453"/>
          </a:xfrm>
          <a:prstGeom prst="rect">
            <a:avLst/>
          </a:prstGeom>
        </p:spPr>
      </p:pic>
      <p:sp>
        <p:nvSpPr>
          <p:cNvPr id="18" name="TextBox 34"/>
          <p:cNvSpPr txBox="1"/>
          <p:nvPr/>
        </p:nvSpPr>
        <p:spPr>
          <a:xfrm>
            <a:off x="751911" y="1340438"/>
            <a:ext cx="5495872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least one port should be assembled in the tunnel</a:t>
            </a:r>
          </a:p>
          <a:p>
            <a:pPr>
              <a:lnSpc>
                <a:spcPct val="95000"/>
              </a:lnSpc>
            </a:pPr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Difficult to make clean conditions due to the tight space</a:t>
            </a:r>
          </a:p>
          <a:p>
            <a:pPr>
              <a:lnSpc>
                <a:spcPct val="95000"/>
              </a:lnSpc>
            </a:pPr>
            <a:r>
              <a:rPr lang="en-US" altLang="ko-KR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Design a simple clean booth is underway</a:t>
            </a:r>
          </a:p>
        </p:txBody>
      </p:sp>
      <p:sp>
        <p:nvSpPr>
          <p:cNvPr id="20" name="타원 19"/>
          <p:cNvSpPr/>
          <p:nvPr/>
        </p:nvSpPr>
        <p:spPr>
          <a:xfrm>
            <a:off x="7164288" y="3801646"/>
            <a:ext cx="576064" cy="8363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544" y="2252288"/>
            <a:ext cx="5616624" cy="40722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341" y="201936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870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1340768"/>
            <a:ext cx="2855634" cy="50405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2112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0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340768"/>
            <a:ext cx="2212634" cy="16132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14" y="3907178"/>
            <a:ext cx="1712666" cy="2232995"/>
          </a:xfrm>
          <a:prstGeom prst="rect">
            <a:avLst/>
          </a:prstGeom>
        </p:spPr>
      </p:pic>
      <p:pic>
        <p:nvPicPr>
          <p:cNvPr id="12" name="그림 5"/>
          <p:cNvPicPr>
            <a:picLocks noChangeAspect="1"/>
          </p:cNvPicPr>
          <p:nvPr/>
        </p:nvPicPr>
        <p:blipFill rotWithShape="1">
          <a:blip r:embed="rId5"/>
          <a:srcRect r="54186"/>
          <a:stretch/>
        </p:blipFill>
        <p:spPr>
          <a:xfrm>
            <a:off x="5940152" y="3924112"/>
            <a:ext cx="1026507" cy="1270707"/>
          </a:xfrm>
          <a:prstGeom prst="rect">
            <a:avLst/>
          </a:prstGeom>
        </p:spPr>
      </p:pic>
      <p:pic>
        <p:nvPicPr>
          <p:cNvPr id="13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299" y="4106973"/>
            <a:ext cx="1244074" cy="8154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335" y="5508288"/>
            <a:ext cx="2267105" cy="618235"/>
          </a:xfrm>
          <a:prstGeom prst="rect">
            <a:avLst/>
          </a:prstGeom>
        </p:spPr>
      </p:pic>
      <p:grpSp>
        <p:nvGrpSpPr>
          <p:cNvPr id="15" name="Group 1"/>
          <p:cNvGrpSpPr>
            <a:grpSpLocks noChangeAspect="1"/>
          </p:cNvGrpSpPr>
          <p:nvPr/>
        </p:nvGrpSpPr>
        <p:grpSpPr>
          <a:xfrm>
            <a:off x="3509055" y="1311095"/>
            <a:ext cx="2359089" cy="1831821"/>
            <a:chOff x="2033652" y="3769077"/>
            <a:chExt cx="3825882" cy="2366900"/>
          </a:xfrm>
        </p:grpSpPr>
        <p:pic>
          <p:nvPicPr>
            <p:cNvPr id="16" name="_x395704800" descr="EMB0000489439f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5126" y="4784640"/>
              <a:ext cx="2611786" cy="1351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_x395705200" descr="EMB0000489439e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3652" y="3769077"/>
              <a:ext cx="3825882" cy="1023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_x337342704" descr="EMB0000499008e9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4"/>
          <a:stretch>
            <a:fillRect/>
          </a:stretch>
        </p:blipFill>
        <p:spPr bwMode="auto">
          <a:xfrm>
            <a:off x="349300" y="1461696"/>
            <a:ext cx="2658814" cy="123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251520" y="862824"/>
            <a:ext cx="2855634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cs typeface="Arial" panose="020B0604020202020204" pitchFamily="34" charset="0"/>
              </a:rPr>
              <a:t>Control Center</a:t>
            </a:r>
            <a:endParaRPr kumimoji="1" lang="ko-KR" altLang="en-US" sz="1600" b="1" dirty="0">
              <a:cs typeface="Arial" panose="020B0604020202020204" pitchFamily="34" charset="0"/>
            </a:endParaRPr>
          </a:p>
        </p:txBody>
      </p:sp>
      <p:pic>
        <p:nvPicPr>
          <p:cNvPr id="21" name="Picture 7">
            <a:extLst>
              <a:ext uri="{FF2B5EF4-FFF2-40B4-BE49-F238E27FC236}">
                <a16:creationId xmlns:a16="http://schemas.microsoft.com/office/drawing/2014/main" id="{0B06748D-FE3C-2E42-AC0D-422B0B3CB00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5" b="3463"/>
          <a:stretch/>
        </p:blipFill>
        <p:spPr>
          <a:xfrm>
            <a:off x="611559" y="4843916"/>
            <a:ext cx="2100833" cy="114414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48214" y="2996952"/>
            <a:ext cx="2658814" cy="1440160"/>
            <a:chOff x="348214" y="2915916"/>
            <a:chExt cx="2658814" cy="1440160"/>
          </a:xfrm>
        </p:grpSpPr>
        <p:pic>
          <p:nvPicPr>
            <p:cNvPr id="5" name="그림 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8214" y="2915916"/>
              <a:ext cx="2658814" cy="131337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463029" y="404829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15m</a:t>
              </a:r>
            </a:p>
          </p:txBody>
        </p:sp>
        <p:cxnSp>
          <p:nvCxnSpPr>
            <p:cNvPr id="3" name="직선 화살표 연결선 2"/>
            <p:cNvCxnSpPr/>
            <p:nvPr/>
          </p:nvCxnSpPr>
          <p:spPr>
            <a:xfrm>
              <a:off x="464376" y="4336331"/>
              <a:ext cx="2451440" cy="0"/>
            </a:xfrm>
            <a:prstGeom prst="straightConnector1">
              <a:avLst/>
            </a:prstGeom>
            <a:ln w="15875">
              <a:solidFill>
                <a:srgbClr val="0000FF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126559" y="4417367"/>
            <a:ext cx="1101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cs typeface="Times New Roman" pitchFamily="18" charset="0"/>
              </a:rPr>
              <a:t>Display Wall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7584" y="5949280"/>
            <a:ext cx="170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cs typeface="Times New Roman" pitchFamily="18" charset="0"/>
              </a:rPr>
              <a:t>Data Storage System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3347864" y="3501008"/>
            <a:ext cx="5613977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cs typeface="Arial" panose="020B0604020202020204" pitchFamily="34" charset="0"/>
              </a:rPr>
              <a:t>Local</a:t>
            </a:r>
            <a:r>
              <a:rPr kumimoji="1" lang="ko-KR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ko-KR" sz="1600" b="1" dirty="0">
                <a:cs typeface="Arial" panose="020B0604020202020204" pitchFamily="34" charset="0"/>
              </a:rPr>
              <a:t>Control System</a:t>
            </a:r>
            <a:endParaRPr kumimoji="1" lang="ko-KR" altLang="en-US" sz="1600" b="1" dirty="0"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79562" y="6139426"/>
            <a:ext cx="1694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cs typeface="Times New Roman" pitchFamily="18" charset="0"/>
              </a:rPr>
              <a:t>SCL3 Control System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9919" y="6119681"/>
            <a:ext cx="2529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cs typeface="Times New Roman" pitchFamily="18" charset="0"/>
              </a:rPr>
              <a:t>Embedded</a:t>
            </a:r>
            <a:r>
              <a:rPr lang="ko-KR" altLang="en-US" sz="1400" b="1" dirty="0">
                <a:cs typeface="Times New Roman" pitchFamily="18" charset="0"/>
              </a:rPr>
              <a:t> </a:t>
            </a:r>
            <a:r>
              <a:rPr lang="en-US" altLang="ko-KR" sz="1400" b="1" dirty="0" smtClean="0">
                <a:cs typeface="Times New Roman" pitchFamily="18" charset="0"/>
              </a:rPr>
              <a:t>EPICS </a:t>
            </a:r>
            <a:r>
              <a:rPr lang="en-US" altLang="ko-KR" sz="1400" b="1" dirty="0">
                <a:cs typeface="Times New Roman" pitchFamily="18" charset="0"/>
              </a:rPr>
              <a:t>IOC Controller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32466" y="5085184"/>
            <a:ext cx="2662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cs typeface="Times New Roman" pitchFamily="18" charset="0"/>
              </a:rPr>
              <a:t>Beam Diagnostics Control System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DDE221-2A36-F247-93AE-5ACE3CB18E4E}"/>
              </a:ext>
            </a:extLst>
          </p:cNvPr>
          <p:cNvSpPr txBox="1"/>
          <p:nvPr/>
        </p:nvSpPr>
        <p:spPr>
          <a:xfrm>
            <a:off x="3347864" y="858126"/>
            <a:ext cx="5613977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dirty="0">
                <a:cs typeface="Arial" panose="020B0604020202020204" pitchFamily="34" charset="0"/>
              </a:rPr>
              <a:t>Integrated Control System</a:t>
            </a:r>
            <a:endParaRPr kumimoji="1" lang="ko-KR" altLang="en-US" sz="1600" b="1" dirty="0"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31736" y="3121223"/>
            <a:ext cx="1262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cs typeface="Times New Roman" pitchFamily="18" charset="0"/>
              </a:rPr>
              <a:t>Timing</a:t>
            </a:r>
            <a:r>
              <a:rPr lang="ko-KR" altLang="en-US" sz="1400" b="1" dirty="0">
                <a:cs typeface="Times New Roman" pitchFamily="18" charset="0"/>
              </a:rPr>
              <a:t> </a:t>
            </a:r>
            <a:r>
              <a:rPr lang="en-US" altLang="ko-KR" sz="1400" b="1" dirty="0">
                <a:cs typeface="Times New Roman" pitchFamily="18" charset="0"/>
              </a:rPr>
              <a:t>System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87740" y="2959697"/>
            <a:ext cx="1944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cs typeface="Times New Roman" pitchFamily="18" charset="0"/>
              </a:rPr>
              <a:t>Fast Protection System</a:t>
            </a:r>
          </a:p>
        </p:txBody>
      </p:sp>
    </p:spTree>
    <p:extLst>
      <p:ext uri="{BB962C8B-B14F-4D97-AF65-F5344CB8AC3E}">
        <p14:creationId xmlns:p14="http://schemas.microsoft.com/office/powerpoint/2010/main" val="14115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145161" y="180658"/>
            <a:ext cx="347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 &amp; Experimental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" y="2650029"/>
            <a:ext cx="9144000" cy="2925353"/>
          </a:xfrm>
          <a:prstGeom prst="rect">
            <a:avLst/>
          </a:prstGeom>
        </p:spPr>
      </p:pic>
      <p:sp>
        <p:nvSpPr>
          <p:cNvPr id="44" name="TextBox 17"/>
          <p:cNvSpPr txBox="1">
            <a:spLocks noChangeArrowheads="1"/>
          </p:cNvSpPr>
          <p:nvPr/>
        </p:nvSpPr>
        <p:spPr bwMode="auto">
          <a:xfrm>
            <a:off x="69939" y="2202619"/>
            <a:ext cx="1637033" cy="292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Low Energy Exp. </a:t>
            </a:r>
            <a:r>
              <a:rPr lang="en-US" altLang="ko-KR" sz="1300" dirty="0" err="1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Bldg</a:t>
            </a:r>
            <a:endParaRPr lang="ko-KR" altLang="en-US" sz="1300" dirty="0">
              <a:solidFill>
                <a:prstClr val="black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5" name="TextBox 17"/>
          <p:cNvSpPr txBox="1">
            <a:spLocks noChangeArrowheads="1"/>
          </p:cNvSpPr>
          <p:nvPr/>
        </p:nvSpPr>
        <p:spPr bwMode="auto">
          <a:xfrm>
            <a:off x="3939220" y="2524778"/>
            <a:ext cx="1800200" cy="292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Ultra-low Exp. </a:t>
            </a:r>
            <a:r>
              <a:rPr lang="en-US" altLang="ko-KR" sz="1300" dirty="0" err="1">
                <a:solidFill>
                  <a:prstClr val="black"/>
                </a:solidFill>
                <a:latin typeface="+mn-lt"/>
                <a:cs typeface="Arial" panose="020B0604020202020204" pitchFamily="34" charset="0"/>
              </a:rPr>
              <a:t>Bldg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8" name="TextBox 17"/>
          <p:cNvSpPr txBox="1">
            <a:spLocks noChangeArrowheads="1"/>
          </p:cNvSpPr>
          <p:nvPr/>
        </p:nvSpPr>
        <p:spPr bwMode="auto">
          <a:xfrm>
            <a:off x="7035564" y="4495262"/>
            <a:ext cx="1872208" cy="2923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1300" dirty="0">
                <a:solidFill>
                  <a:prstClr val="black"/>
                </a:solidFill>
                <a:latin typeface="+mn-lt"/>
              </a:rPr>
              <a:t>High Energy Exp. </a:t>
            </a:r>
            <a:r>
              <a:rPr lang="en-US" altLang="ko-KR" sz="1300" dirty="0" err="1">
                <a:solidFill>
                  <a:prstClr val="black"/>
                </a:solidFill>
                <a:latin typeface="+mn-lt"/>
              </a:rPr>
              <a:t>Bldg</a:t>
            </a:r>
            <a:endParaRPr lang="ko-KR" altLang="en-US" sz="1300" dirty="0">
              <a:solidFill>
                <a:prstClr val="black"/>
              </a:solidFill>
              <a:latin typeface="+mn-lt"/>
            </a:endParaRPr>
          </a:p>
        </p:txBody>
      </p:sp>
      <p:pic>
        <p:nvPicPr>
          <p:cNvPr id="5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90" y="1254902"/>
            <a:ext cx="1746446" cy="8995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51" y="1254901"/>
            <a:ext cx="1587753" cy="8995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333424" y="1020649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cs typeface="Arial" panose="020B0604020202020204" pitchFamily="34" charset="0"/>
              </a:rPr>
              <a:t>CLS</a:t>
            </a:r>
            <a:endParaRPr lang="ko-KR" altLang="en-US" sz="12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41625" y="1009014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cs typeface="Arial" panose="020B0604020202020204" pitchFamily="34" charset="0"/>
              </a:rPr>
              <a:t>HPMMS</a:t>
            </a:r>
            <a:endParaRPr lang="ko-KR" altLang="en-US" sz="12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56" name="Picture 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438322"/>
              </a:clrFrom>
              <a:clrTo>
                <a:srgbClr val="43832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2" y="1124540"/>
            <a:ext cx="1803385" cy="10298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96047" y="882149"/>
            <a:ext cx="119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cs typeface="Arial" panose="020B0604020202020204" pitchFamily="34" charset="0"/>
              </a:rPr>
              <a:t>Neutron Facility</a:t>
            </a:r>
            <a:endParaRPr lang="ko-KR" altLang="en-US" sz="12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6" y="5104756"/>
            <a:ext cx="1584176" cy="10557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047958" y="5104756"/>
            <a:ext cx="63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cs typeface="Arial" panose="020B0604020202020204" pitchFamily="34" charset="0"/>
              </a:rPr>
              <a:t>KOBRA</a:t>
            </a:r>
            <a:endParaRPr lang="ko-KR" altLang="en-US" sz="12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03" y="966870"/>
            <a:ext cx="1849789" cy="936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03" y="1974982"/>
            <a:ext cx="1849789" cy="8571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7773670" y="178159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>
                <a:solidFill>
                  <a:srgbClr val="7030A0"/>
                </a:solidFill>
                <a:cs typeface="Arial" panose="020B0604020202020204" pitchFamily="34" charset="0"/>
              </a:rPr>
              <a:t>mSR</a:t>
            </a:r>
            <a:endParaRPr lang="ko-KR" altLang="en-US" sz="12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236" y="5535771"/>
            <a:ext cx="1708006" cy="83169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5076056" y="59492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cs typeface="Arial" panose="020B0604020202020204" pitchFamily="34" charset="0"/>
              </a:rPr>
              <a:t>LAMPS</a:t>
            </a:r>
            <a:endParaRPr lang="ko-KR" altLang="en-US" sz="12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66" name="_x256569800" descr="EMB00007ae8019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7" r="1088" b="9746"/>
          <a:stretch/>
        </p:blipFill>
        <p:spPr bwMode="auto">
          <a:xfrm>
            <a:off x="1850988" y="5104756"/>
            <a:ext cx="2185342" cy="12627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3848" y="5589240"/>
            <a:ext cx="784523" cy="57452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979712" y="4868964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cs typeface="Arial" panose="020B0604020202020204" pitchFamily="34" charset="0"/>
              </a:rPr>
              <a:t>ISOL</a:t>
            </a:r>
            <a:endParaRPr lang="ko-KR" altLang="en-US" sz="1200" b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70" name="꺾인 연결선 69"/>
          <p:cNvCxnSpPr/>
          <p:nvPr/>
        </p:nvCxnSpPr>
        <p:spPr>
          <a:xfrm rot="5400000" flipH="1" flipV="1">
            <a:off x="3686690" y="4303304"/>
            <a:ext cx="1017474" cy="783729"/>
          </a:xfrm>
          <a:prstGeom prst="bentConnector3">
            <a:avLst>
              <a:gd name="adj1" fmla="val 34739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6994120" y="5072095"/>
            <a:ext cx="2057668" cy="1295376"/>
            <a:chOff x="6094190" y="1667685"/>
            <a:chExt cx="2249592" cy="1164585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4190" y="1668014"/>
              <a:ext cx="2249592" cy="1164256"/>
            </a:xfrm>
            <a:prstGeom prst="rect">
              <a:avLst/>
            </a:prstGeom>
            <a:ln w="3175">
              <a:solidFill>
                <a:schemeClr val="tx2"/>
              </a:solidFill>
            </a:ln>
          </p:spPr>
        </p:pic>
        <p:sp>
          <p:nvSpPr>
            <p:cNvPr id="73" name="TextBox 72"/>
            <p:cNvSpPr txBox="1"/>
            <p:nvPr/>
          </p:nvSpPr>
          <p:spPr>
            <a:xfrm>
              <a:off x="6896462" y="1667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endParaRPr lang="ko-KR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1" name="꺾인 연결선 40"/>
          <p:cNvCxnSpPr/>
          <p:nvPr/>
        </p:nvCxnSpPr>
        <p:spPr>
          <a:xfrm rot="5400000">
            <a:off x="559737" y="1925402"/>
            <a:ext cx="1299098" cy="1051436"/>
          </a:xfrm>
          <a:prstGeom prst="bentConnector3">
            <a:avLst>
              <a:gd name="adj1" fmla="val 61067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 flipV="1">
            <a:off x="1202916" y="4135223"/>
            <a:ext cx="6370" cy="1010740"/>
          </a:xfrm>
          <a:prstGeom prst="straightConnector1">
            <a:avLst/>
          </a:prstGeom>
          <a:ln w="19050"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/>
          <p:nvPr/>
        </p:nvCxnSpPr>
        <p:spPr>
          <a:xfrm rot="16200000" flipH="1">
            <a:off x="3206654" y="2398952"/>
            <a:ext cx="1707470" cy="105380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꺾인 연결선 74"/>
          <p:cNvCxnSpPr/>
          <p:nvPr/>
        </p:nvCxnSpPr>
        <p:spPr>
          <a:xfrm rot="5400000">
            <a:off x="4594330" y="2230139"/>
            <a:ext cx="1565538" cy="911206"/>
          </a:xfrm>
          <a:prstGeom prst="bentConnector3">
            <a:avLst>
              <a:gd name="adj1" fmla="val 64694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75"/>
          <p:cNvCxnSpPr/>
          <p:nvPr/>
        </p:nvCxnSpPr>
        <p:spPr>
          <a:xfrm flipV="1">
            <a:off x="4839320" y="4916887"/>
            <a:ext cx="1398716" cy="783746"/>
          </a:xfrm>
          <a:prstGeom prst="bentConnector3">
            <a:avLst>
              <a:gd name="adj1" fmla="val -573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441090" y="732953"/>
            <a:ext cx="1401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  <a:cs typeface="Arial" panose="020B0604020202020204" pitchFamily="34" charset="0"/>
              </a:rPr>
              <a:t>Bio-medical facility</a:t>
            </a:r>
            <a:endParaRPr lang="ko-KR" altLang="en-US" sz="1200" b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cxnSp>
        <p:nvCxnSpPr>
          <p:cNvPr id="78" name="꺾인 연결선 77"/>
          <p:cNvCxnSpPr/>
          <p:nvPr/>
        </p:nvCxnSpPr>
        <p:spPr>
          <a:xfrm rot="16200000" flipH="1">
            <a:off x="7302713" y="2093735"/>
            <a:ext cx="2022070" cy="396129"/>
          </a:xfrm>
          <a:prstGeom prst="bentConnector3">
            <a:avLst>
              <a:gd name="adj1" fmla="val -56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 rot="16200000" flipH="1">
            <a:off x="7487496" y="3036534"/>
            <a:ext cx="1479563" cy="208861"/>
          </a:xfrm>
          <a:prstGeom prst="bentConnector3">
            <a:avLst>
              <a:gd name="adj1" fmla="val 247"/>
            </a:avLst>
          </a:prstGeom>
          <a:ln w="1905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98" y="233600"/>
            <a:ext cx="360040" cy="36004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80" y="302897"/>
            <a:ext cx="711479" cy="1954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31" y="150830"/>
            <a:ext cx="576064" cy="16038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85" y="331330"/>
            <a:ext cx="576064" cy="132325"/>
          </a:xfrm>
          <a:prstGeom prst="rect">
            <a:avLst/>
          </a:prstGeom>
        </p:spPr>
      </p:pic>
      <p:grpSp>
        <p:nvGrpSpPr>
          <p:cNvPr id="49" name="그룹 48"/>
          <p:cNvGrpSpPr/>
          <p:nvPr/>
        </p:nvGrpSpPr>
        <p:grpSpPr>
          <a:xfrm>
            <a:off x="7918848" y="519975"/>
            <a:ext cx="865485" cy="172306"/>
            <a:chOff x="4614154" y="4257549"/>
            <a:chExt cx="865485" cy="172306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154" y="4259489"/>
              <a:ext cx="170366" cy="17036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4369" y="4257549"/>
              <a:ext cx="665270" cy="172305"/>
            </a:xfrm>
            <a:prstGeom prst="rect">
              <a:avLst/>
            </a:prstGeom>
          </p:spPr>
        </p:pic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43" y="473151"/>
            <a:ext cx="361465" cy="12048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01" y="187908"/>
            <a:ext cx="240908" cy="240506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945" y="187908"/>
            <a:ext cx="250006" cy="247881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712" y="516337"/>
            <a:ext cx="544599" cy="15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1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611632"/>
            <a:ext cx="2441616" cy="183899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2416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Cryogenic 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97636" y="920135"/>
          <a:ext cx="8622836" cy="228130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80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37111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</a:tblGrid>
              <a:tr h="227833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Calibri" panose="020F0502020204030204" pitchFamily="34" charset="0"/>
                          <a:ea typeface="+mn-ea"/>
                        </a:rPr>
                        <a:t>Tasks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alibri" panose="020F0502020204030204" pitchFamily="34" charset="0"/>
                          <a:ea typeface="+mn-ea"/>
                        </a:rPr>
                        <a:t>2019</a:t>
                      </a:r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Calibri" panose="020F0502020204030204" pitchFamily="34" charset="0"/>
                          <a:ea typeface="+mn-ea"/>
                        </a:rPr>
                        <a:t>2020</a:t>
                      </a:r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395">
                <a:tc vMerge="1"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6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7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8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9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10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11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12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1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2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3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4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5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6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7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8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9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10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11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12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Calibri" panose="020F0502020204030204" pitchFamily="34" charset="0"/>
                          <a:ea typeface="+mn-ea"/>
                        </a:rPr>
                        <a:t>1</a:t>
                      </a:r>
                      <a:endParaRPr lang="ko-KR" altLang="en-US" sz="800" b="0" dirty="0"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0023"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</a:rPr>
                        <a:t>SCL3</a:t>
                      </a:r>
                      <a:r>
                        <a:rPr lang="en-US" altLang="ko-KR" sz="13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</a:rPr>
                        <a:t>Cryoplant (4.2 kW)</a:t>
                      </a: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</a:rPr>
                        <a:t>SCL2</a:t>
                      </a:r>
                      <a:r>
                        <a:rPr lang="en-US" altLang="ko-KR" sz="13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300" b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</a:rPr>
                        <a:t>Cryoplant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</a:rPr>
                        <a:t> (13.4 kW)</a:t>
                      </a:r>
                    </a:p>
                    <a:p>
                      <a:pPr marL="182563" indent="-182563"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</a:rPr>
                        <a:t>Cryogenic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</a:rPr>
                        <a:t> Distribution System (SCL3)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</a:endParaRPr>
                    </a:p>
                    <a:p>
                      <a:pPr algn="l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오각형 5"/>
          <p:cNvSpPr/>
          <p:nvPr/>
        </p:nvSpPr>
        <p:spPr bwMode="auto">
          <a:xfrm>
            <a:off x="2089520" y="2274724"/>
            <a:ext cx="2088000" cy="180000"/>
          </a:xfrm>
          <a:prstGeom prst="homePlate">
            <a:avLst>
              <a:gd name="adj" fmla="val 19135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" b="1" dirty="0">
                <a:solidFill>
                  <a:schemeClr val="tx1"/>
                </a:solidFill>
                <a:latin typeface="+mn-ea"/>
              </a:rPr>
              <a:t>Fabrication (QWR) </a:t>
            </a:r>
            <a:endParaRPr kumimoji="0" lang="ko-KR" altLang="en-US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7" name="오각형 6"/>
          <p:cNvSpPr/>
          <p:nvPr/>
        </p:nvSpPr>
        <p:spPr bwMode="auto">
          <a:xfrm>
            <a:off x="4442049" y="1502895"/>
            <a:ext cx="1980000" cy="180000"/>
          </a:xfrm>
          <a:prstGeom prst="homePlate">
            <a:avLst>
              <a:gd name="adj" fmla="val 19135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Installation and Inspection</a:t>
            </a:r>
            <a:endParaRPr kumimoji="0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8" name="오각형 7"/>
          <p:cNvSpPr/>
          <p:nvPr/>
        </p:nvSpPr>
        <p:spPr bwMode="auto">
          <a:xfrm>
            <a:off x="5882001" y="2584055"/>
            <a:ext cx="684000" cy="249884"/>
          </a:xfrm>
          <a:prstGeom prst="homePlate">
            <a:avLst>
              <a:gd name="adj" fmla="val 1913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schemeClr val="tx1"/>
                </a:solidFill>
                <a:latin typeface="+mn-ea"/>
              </a:rPr>
              <a:t>Installation (transfer line) </a:t>
            </a:r>
            <a:endParaRPr lang="ko-KR" altLang="en-US" sz="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오각형 9"/>
          <p:cNvSpPr/>
          <p:nvPr/>
        </p:nvSpPr>
        <p:spPr bwMode="auto">
          <a:xfrm>
            <a:off x="4045233" y="2585471"/>
            <a:ext cx="1800000" cy="256488"/>
          </a:xfrm>
          <a:prstGeom prst="homePlate">
            <a:avLst>
              <a:gd name="adj" fmla="val 19135"/>
            </a:avLst>
          </a:prstGeom>
          <a:solidFill>
            <a:schemeClr val="accent1">
              <a:lumMod val="60000"/>
              <a:lumOff val="4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Installation (valve boxes)</a:t>
            </a:r>
            <a:endParaRPr kumimoji="0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1" name="오각형 10"/>
          <p:cNvSpPr/>
          <p:nvPr/>
        </p:nvSpPr>
        <p:spPr bwMode="auto">
          <a:xfrm>
            <a:off x="4223777" y="2273238"/>
            <a:ext cx="1872000" cy="180000"/>
          </a:xfrm>
          <a:prstGeom prst="homePlate">
            <a:avLst>
              <a:gd name="adj" fmla="val 19135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700" b="1" dirty="0">
                <a:solidFill>
                  <a:schemeClr val="tx1"/>
                </a:solidFill>
                <a:latin typeface="+mn-ea"/>
              </a:rPr>
              <a:t>Fabrication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(HWR </a:t>
            </a:r>
            <a:r>
              <a:rPr lang="en-US" altLang="ko-KR" sz="700" b="1" dirty="0" smtClean="0">
                <a:solidFill>
                  <a:schemeClr val="tx1"/>
                </a:solidFill>
                <a:latin typeface="+mn-ea"/>
              </a:rPr>
              <a:t>and transfer line)</a:t>
            </a:r>
            <a:endParaRPr kumimoji="0" lang="ko-KR" altLang="en-US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2" name="오각형 11"/>
          <p:cNvSpPr/>
          <p:nvPr/>
        </p:nvSpPr>
        <p:spPr bwMode="auto">
          <a:xfrm>
            <a:off x="6457993" y="1502895"/>
            <a:ext cx="1080000" cy="180000"/>
          </a:xfrm>
          <a:prstGeom prst="homePlate">
            <a:avLst>
              <a:gd name="adj" fmla="val 15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Commissioning</a:t>
            </a:r>
            <a:endParaRPr kumimoji="0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3" name="오각형 12"/>
          <p:cNvSpPr/>
          <p:nvPr/>
        </p:nvSpPr>
        <p:spPr bwMode="auto">
          <a:xfrm>
            <a:off x="6602121" y="2895650"/>
            <a:ext cx="900000" cy="258162"/>
          </a:xfrm>
          <a:prstGeom prst="homePlate">
            <a:avLst>
              <a:gd name="adj" fmla="val 15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Inspection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" b="1" dirty="0">
                <a:solidFill>
                  <a:schemeClr val="tx1"/>
                </a:solidFill>
                <a:latin typeface="+mn-ea"/>
              </a:rPr>
              <a:t>a</a:t>
            </a:r>
            <a:r>
              <a:rPr lang="en-US" altLang="ko-KR" sz="600" b="1" dirty="0" smtClean="0">
                <a:solidFill>
                  <a:schemeClr val="tx1"/>
                </a:solidFill>
                <a:latin typeface="+mn-ea"/>
              </a:rPr>
              <a:t>nd connection with cold box </a:t>
            </a:r>
            <a:endParaRPr kumimoji="0" lang="ko-KR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4" name="오각형 13"/>
          <p:cNvSpPr/>
          <p:nvPr/>
        </p:nvSpPr>
        <p:spPr bwMode="auto">
          <a:xfrm>
            <a:off x="2089568" y="1833286"/>
            <a:ext cx="4032000" cy="202630"/>
          </a:xfrm>
          <a:prstGeom prst="homePlate">
            <a:avLst>
              <a:gd name="adj" fmla="val 19135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Design and Fabrication</a:t>
            </a:r>
            <a:endParaRPr kumimoji="0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5" name="오각형 14"/>
          <p:cNvSpPr/>
          <p:nvPr/>
        </p:nvSpPr>
        <p:spPr bwMode="auto">
          <a:xfrm>
            <a:off x="6134920" y="1845106"/>
            <a:ext cx="1980000" cy="209282"/>
          </a:xfrm>
          <a:prstGeom prst="homePlate">
            <a:avLst>
              <a:gd name="adj" fmla="val 1913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Installation &amp; Inspection 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" name="직선 연결선 15"/>
          <p:cNvCxnSpPr/>
          <p:nvPr/>
        </p:nvCxnSpPr>
        <p:spPr bwMode="auto">
          <a:xfrm>
            <a:off x="3937722" y="908992"/>
            <a:ext cx="0" cy="2448000"/>
          </a:xfrm>
          <a:prstGeom prst="line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3302283" y="2904804"/>
            <a:ext cx="742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Now</a:t>
            </a:r>
            <a:endParaRPr lang="ko-KR" altLang="en-US" sz="14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오각형 17"/>
          <p:cNvSpPr/>
          <p:nvPr/>
        </p:nvSpPr>
        <p:spPr bwMode="auto">
          <a:xfrm>
            <a:off x="2425545" y="2584055"/>
            <a:ext cx="1584000" cy="257343"/>
          </a:xfrm>
          <a:prstGeom prst="homePlate">
            <a:avLst>
              <a:gd name="adj" fmla="val 19135"/>
            </a:avLst>
          </a:prstGeom>
          <a:solidFill>
            <a:schemeClr val="accent6">
              <a:lumMod val="20000"/>
              <a:lumOff val="8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" b="1" dirty="0">
                <a:solidFill>
                  <a:schemeClr val="tx1"/>
                </a:solidFill>
                <a:latin typeface="+mn-ea"/>
              </a:rPr>
              <a:t>Prototype test</a:t>
            </a:r>
            <a:endParaRPr kumimoji="0" lang="ko-KR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1473" y="5779329"/>
            <a:ext cx="206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SCL3 Cold Box (95 ton)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90070" y="5786680"/>
            <a:ext cx="206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SCL2 Cold Box (130 ton)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77074" y="5786680"/>
            <a:ext cx="1470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QWR Valve </a:t>
            </a:r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Box</a:t>
            </a:r>
          </a:p>
          <a:p>
            <a:pPr algn="ctr"/>
            <a:r>
              <a:rPr lang="en-US" altLang="ko-K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(Prototype and installation test)</a:t>
            </a:r>
            <a:endParaRPr lang="ko-KR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직선 연결선 24"/>
          <p:cNvCxnSpPr/>
          <p:nvPr/>
        </p:nvCxnSpPr>
        <p:spPr bwMode="auto">
          <a:xfrm flipV="1">
            <a:off x="230265" y="2150967"/>
            <a:ext cx="8244000" cy="0"/>
          </a:xfrm>
          <a:prstGeom prst="line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오각형 25"/>
          <p:cNvSpPr/>
          <p:nvPr/>
        </p:nvSpPr>
        <p:spPr bwMode="auto">
          <a:xfrm>
            <a:off x="7538113" y="2500214"/>
            <a:ext cx="936000" cy="282117"/>
          </a:xfrm>
          <a:prstGeom prst="homePlate">
            <a:avLst>
              <a:gd name="adj" fmla="val 15865"/>
            </a:avLst>
          </a:prstGeom>
          <a:solidFill>
            <a:schemeClr val="accent1">
              <a:lumMod val="20000"/>
              <a:lumOff val="80000"/>
            </a:schemeClr>
          </a:solidFill>
          <a:ln w="1587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SCL3 Commissioning </a:t>
            </a:r>
            <a:endParaRPr kumimoji="0" lang="ko-KR" altLang="en-US" sz="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816" y="3661067"/>
            <a:ext cx="2697905" cy="1536342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3145537" y="4367616"/>
            <a:ext cx="1727688" cy="1020859"/>
          </a:xfrm>
          <a:prstGeom prst="straightConnector1">
            <a:avLst/>
          </a:prstGeom>
          <a:ln w="15875">
            <a:solidFill>
              <a:srgbClr val="0000FF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51741" y="508069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19.5 m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323528" y="4030991"/>
            <a:ext cx="1186038" cy="227453"/>
          </a:xfrm>
          <a:prstGeom prst="straightConnector1">
            <a:avLst/>
          </a:prstGeom>
          <a:ln w="15875">
            <a:solidFill>
              <a:schemeClr val="bg1"/>
            </a:solidFill>
            <a:headEnd type="triangle" w="sm" len="med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19831" y="3723214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</a:t>
            </a:r>
          </a:p>
        </p:txBody>
      </p:sp>
      <p:sp>
        <p:nvSpPr>
          <p:cNvPr id="9" name="오각형 8"/>
          <p:cNvSpPr/>
          <p:nvPr/>
        </p:nvSpPr>
        <p:spPr bwMode="auto">
          <a:xfrm>
            <a:off x="4441769" y="2895650"/>
            <a:ext cx="2088000" cy="265171"/>
          </a:xfrm>
          <a:prstGeom prst="homePlate">
            <a:avLst>
              <a:gd name="adj" fmla="val 19135"/>
            </a:avLst>
          </a:prstGeom>
          <a:solidFill>
            <a:schemeClr val="bg1"/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Connection </a:t>
            </a:r>
            <a:endParaRPr lang="en-US" altLang="ko-KR" sz="900" b="1" dirty="0" smtClean="0">
              <a:solidFill>
                <a:schemeClr val="tx1"/>
              </a:solidFill>
              <a:latin typeface="+mn-ea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b="1" dirty="0" smtClean="0">
                <a:solidFill>
                  <a:schemeClr val="tx1"/>
                </a:solidFill>
                <a:latin typeface="+mn-ea"/>
              </a:rPr>
              <a:t>( </a:t>
            </a:r>
            <a:r>
              <a:rPr lang="en-US" altLang="ko-KR" sz="900" b="1" dirty="0">
                <a:solidFill>
                  <a:schemeClr val="tx1"/>
                </a:solidFill>
                <a:latin typeface="+mn-ea"/>
              </a:rPr>
              <a:t>Valve Box – Cryomodule )</a:t>
            </a:r>
            <a:endParaRPr lang="ko-KR" altLang="en-US" sz="9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오각형 33"/>
          <p:cNvSpPr/>
          <p:nvPr/>
        </p:nvSpPr>
        <p:spPr bwMode="auto">
          <a:xfrm>
            <a:off x="2089520" y="1509270"/>
            <a:ext cx="2304000" cy="180000"/>
          </a:xfrm>
          <a:prstGeom prst="homePlate">
            <a:avLst>
              <a:gd name="adj" fmla="val 19135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3600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Design and Fabrication</a:t>
            </a:r>
            <a:endParaRPr kumimoji="0" lang="ko-KR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37" name="오각형 36"/>
          <p:cNvSpPr/>
          <p:nvPr/>
        </p:nvSpPr>
        <p:spPr bwMode="auto">
          <a:xfrm>
            <a:off x="8137923" y="1844601"/>
            <a:ext cx="648000" cy="216000"/>
          </a:xfrm>
          <a:prstGeom prst="homePlate">
            <a:avLst>
              <a:gd name="adj" fmla="val 15865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600" b="1" dirty="0">
                <a:solidFill>
                  <a:schemeClr val="tx1"/>
                </a:solidFill>
                <a:latin typeface="+mn-ea"/>
              </a:rPr>
              <a:t>Commissioning</a:t>
            </a:r>
            <a:endParaRPr kumimoji="0" lang="ko-KR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40721032" descr="EMB00002a34542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80" y="4377995"/>
            <a:ext cx="1037020" cy="140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440721032" descr="EMB00002a34542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973" y="3394085"/>
            <a:ext cx="1371942" cy="93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5" name="_x150179088" descr="EMB0000177c556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014" y="3669510"/>
            <a:ext cx="1506214" cy="183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9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71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ISOL 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23528" y="928770"/>
            <a:ext cx="6552727" cy="5384391"/>
            <a:chOff x="1561218" y="756197"/>
            <a:chExt cx="6999701" cy="57954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1218" y="756197"/>
              <a:ext cx="6336704" cy="579541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84168" y="3861048"/>
              <a:ext cx="627095" cy="276999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Line 2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95739" y="3515405"/>
              <a:ext cx="62709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normAutofit fontScale="92500"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Line 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60793" y="5068574"/>
              <a:ext cx="830868" cy="276999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Bunker-L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84168" y="5067830"/>
              <a:ext cx="853311" cy="276999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Bunker-R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24473" y="5733503"/>
              <a:ext cx="551754" cy="276999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TIS-L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49976" y="5718929"/>
              <a:ext cx="574196" cy="276999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TIS-R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33584" y="5588560"/>
              <a:ext cx="1455783" cy="461665"/>
            </a:xfrm>
            <a:prstGeom prst="rect">
              <a:avLst/>
            </a:prstGeom>
            <a:noFill/>
          </p:spPr>
          <p:txBody>
            <a:bodyPr wrap="none" rtlCol="0">
              <a:normAutofit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pre-mass </a:t>
              </a:r>
              <a:br>
                <a:rPr lang="en-US" altLang="ko-KR" sz="1200" b="1" dirty="0">
                  <a:solidFill>
                    <a:schemeClr val="tx2"/>
                  </a:solidFill>
                </a:rPr>
              </a:br>
              <a:r>
                <a:rPr lang="en-US" altLang="ko-KR" sz="1200" b="1" dirty="0">
                  <a:solidFill>
                    <a:schemeClr val="tx2"/>
                  </a:solidFill>
                </a:rPr>
                <a:t>separator room L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82694" y="5718929"/>
              <a:ext cx="1478225" cy="461665"/>
            </a:xfrm>
            <a:prstGeom prst="rect">
              <a:avLst/>
            </a:prstGeom>
            <a:noFill/>
          </p:spPr>
          <p:txBody>
            <a:bodyPr wrap="none" rtlCol="0">
              <a:normAutofit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pre-mass </a:t>
              </a:r>
              <a:br>
                <a:rPr lang="en-US" altLang="ko-KR" sz="1200" b="1" dirty="0">
                  <a:solidFill>
                    <a:schemeClr val="tx2"/>
                  </a:solidFill>
                </a:rPr>
              </a:br>
              <a:r>
                <a:rPr lang="en-US" altLang="ko-KR" sz="1200" b="1" dirty="0">
                  <a:solidFill>
                    <a:schemeClr val="tx2"/>
                  </a:solidFill>
                </a:rPr>
                <a:t>separator room R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65319" y="1499753"/>
              <a:ext cx="169313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RFQ-c/b + EBIS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18508" y="960724"/>
              <a:ext cx="169313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rmAutofit fontScale="92500" lnSpcReduction="10000"/>
            </a:bodyPr>
            <a:lstStyle/>
            <a:p>
              <a:r>
                <a:rPr lang="en-US" altLang="ko-KR" sz="1200" b="1" dirty="0">
                  <a:solidFill>
                    <a:schemeClr val="tx2"/>
                  </a:solidFill>
                </a:rPr>
                <a:t>A/Q separator line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60355" y="141626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MMS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 bwMode="auto">
          <a:xfrm>
            <a:off x="3096026" y="1863038"/>
            <a:ext cx="395854" cy="421422"/>
          </a:xfrm>
          <a:prstGeom prst="ellipse">
            <a:avLst/>
          </a:prstGeom>
          <a:noFill/>
          <a:ln w="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 flipV="1">
            <a:off x="3491880" y="1376145"/>
            <a:ext cx="590274" cy="486893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693248" y="1114535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Branch</a:t>
            </a:r>
            <a:r>
              <a:rPr lang="ko-KR" altLang="en-US" sz="1050" dirty="0">
                <a:solidFill>
                  <a:srgbClr val="FF0000"/>
                </a:solidFill>
              </a:rPr>
              <a:t> </a:t>
            </a:r>
            <a:r>
              <a:rPr lang="en-US" altLang="ko-KR" sz="1050" dirty="0">
                <a:solidFill>
                  <a:srgbClr val="FF0000"/>
                </a:solidFill>
              </a:rPr>
              <a:t>point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 bwMode="auto">
          <a:xfrm>
            <a:off x="3437908" y="2829083"/>
            <a:ext cx="979180" cy="0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V="1">
            <a:off x="5766004" y="3129361"/>
            <a:ext cx="0" cy="1001555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3565633" y="3385952"/>
            <a:ext cx="1585020" cy="2573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altLang="ko-KR" sz="1200" b="1" dirty="0">
                <a:solidFill>
                  <a:schemeClr val="tx2"/>
                </a:solidFill>
              </a:rPr>
              <a:t>HRMS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44153" y="759210"/>
            <a:ext cx="3807902" cy="1538883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TIS.L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 Pre-</a:t>
            </a:r>
            <a:r>
              <a:rPr lang="en-US" altLang="ko-KR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sep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  HRMS  user</a:t>
            </a:r>
          </a:p>
          <a:p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TIS.R Pre-</a:t>
            </a:r>
            <a:r>
              <a:rPr lang="en-US" altLang="ko-KR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sep.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  Mass </a:t>
            </a:r>
            <a:r>
              <a:rPr lang="en-US" altLang="ko-KR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sep.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  HRMS  user</a:t>
            </a:r>
          </a:p>
          <a:p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TIS Pre-</a:t>
            </a:r>
            <a:r>
              <a:rPr lang="en-US" altLang="ko-KR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sep.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  HRMS  EBIS  a/</a:t>
            </a:r>
            <a:r>
              <a:rPr lang="en-US" altLang="ko-KR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qpost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 acc.</a:t>
            </a:r>
          </a:p>
          <a:p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Test </a:t>
            </a:r>
            <a:r>
              <a:rPr lang="en-US" altLang="ko-KR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Facil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. (low pow., non U)  Pre-</a:t>
            </a:r>
            <a:r>
              <a:rPr lang="en-US" altLang="ko-KR" sz="1400" dirty="0" err="1">
                <a:solidFill>
                  <a:schemeClr val="bg1"/>
                </a:solidFill>
                <a:sym typeface="Wingdings" panose="05000000000000000000" pitchFamily="2" charset="2"/>
              </a:rPr>
              <a:t>sep</a:t>
            </a:r>
            <a:r>
              <a:rPr lang="en-US" altLang="ko-KR" sz="1400" dirty="0">
                <a:solidFill>
                  <a:schemeClr val="bg1"/>
                </a:solidFill>
                <a:sym typeface="Wingdings" panose="05000000000000000000" pitchFamily="2" charset="2"/>
              </a:rPr>
              <a:t>  user</a:t>
            </a:r>
          </a:p>
          <a:p>
            <a:endParaRPr lang="en-US" altLang="ko-KR" sz="9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Now concentrating on the shortest line</a:t>
            </a:r>
          </a:p>
          <a:p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TIS.L  </a:t>
            </a:r>
            <a:r>
              <a:rPr lang="en-US" altLang="ko-KR" sz="1400" dirty="0" err="1">
                <a:solidFill>
                  <a:srgbClr val="FF0000"/>
                </a:solidFill>
                <a:sym typeface="Wingdings" panose="05000000000000000000" pitchFamily="2" charset="2"/>
              </a:rPr>
              <a:t>Pre.sep</a:t>
            </a:r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  EBIS  A/q  </a:t>
            </a:r>
            <a:r>
              <a:rPr lang="en-US" altLang="ko-KR" sz="1400" dirty="0" err="1">
                <a:solidFill>
                  <a:srgbClr val="FF0000"/>
                </a:solidFill>
                <a:sym typeface="Wingdings" panose="05000000000000000000" pitchFamily="2" charset="2"/>
              </a:rPr>
              <a:t>Post.acc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10807" y="4851133"/>
            <a:ext cx="1633531" cy="146202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787106" y="2223455"/>
            <a:ext cx="778528" cy="255611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324650" y="1150855"/>
            <a:ext cx="3119688" cy="102727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6580" y="2373011"/>
            <a:ext cx="2657908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400" kern="100" dirty="0">
                <a:solidFill>
                  <a:srgbClr val="000000"/>
                </a:solidFill>
                <a:cs typeface="Arial Unicode MS" panose="020B0604020202020204" pitchFamily="50" charset="-127"/>
              </a:rPr>
              <a:t>ISOL building ready by ‘19.12</a:t>
            </a:r>
          </a:p>
          <a:p>
            <a:r>
              <a:rPr lang="en-US" altLang="ko-KR" sz="1400" dirty="0"/>
              <a:t> - Ground floor: TIS, beamline, </a:t>
            </a:r>
            <a:endParaRPr lang="en-US" altLang="ko-KR" sz="1400" dirty="0" smtClean="0"/>
          </a:p>
          <a:p>
            <a:r>
              <a:rPr lang="en-US" altLang="ko-KR" sz="1400" dirty="0" smtClean="0"/>
              <a:t>experimental </a:t>
            </a:r>
            <a:r>
              <a:rPr lang="en-US" altLang="ko-KR" sz="1400" dirty="0"/>
              <a:t>hall</a:t>
            </a:r>
          </a:p>
          <a:p>
            <a:r>
              <a:rPr lang="en-US" altLang="ko-KR" sz="1400" dirty="0" smtClean="0"/>
              <a:t>- 1</a:t>
            </a:r>
            <a:r>
              <a:rPr lang="en-US" altLang="ko-KR" sz="1400" baseline="30000" dirty="0" smtClean="0"/>
              <a:t>st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floor: experimental hall</a:t>
            </a:r>
            <a:r>
              <a:rPr lang="en-US" altLang="ko-KR" sz="1400" dirty="0" smtClean="0"/>
              <a:t>,  Laboratory</a:t>
            </a:r>
            <a:r>
              <a:rPr lang="en-US" altLang="ko-KR" sz="1400" dirty="0"/>
              <a:t>, utilities</a:t>
            </a:r>
          </a:p>
          <a:p>
            <a:r>
              <a:rPr lang="en-US" altLang="ko-KR" sz="1400" spc="-80" dirty="0"/>
              <a:t>- 2</a:t>
            </a:r>
            <a:r>
              <a:rPr lang="en-US" altLang="ko-KR" sz="1400" spc="-80" baseline="30000" dirty="0"/>
              <a:t>nd</a:t>
            </a:r>
            <a:r>
              <a:rPr lang="en-US" altLang="ko-KR" sz="1400" spc="-80" dirty="0"/>
              <a:t> floor: Control room, Analysis room</a:t>
            </a:r>
            <a:endParaRPr lang="ko-KR" altLang="en-US" sz="1400" spc="-8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033" y="4561145"/>
            <a:ext cx="2017317" cy="17145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6837591" y="4216440"/>
            <a:ext cx="1766857" cy="3077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400" kern="100" dirty="0">
                <a:solidFill>
                  <a:srgbClr val="0000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Early stage operation </a:t>
            </a:r>
          </a:p>
        </p:txBody>
      </p:sp>
    </p:spTree>
    <p:extLst>
      <p:ext uri="{BB962C8B-B14F-4D97-AF65-F5344CB8AC3E}">
        <p14:creationId xmlns:p14="http://schemas.microsoft.com/office/powerpoint/2010/main" val="304516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368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" y="980728"/>
            <a:ext cx="8906378" cy="54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602" y="841947"/>
            <a:ext cx="4469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00FF"/>
                </a:solidFill>
                <a:ea typeface="HY헤드라인M" panose="02030600000101010101" pitchFamily="18" charset="-127"/>
              </a:rPr>
              <a:t>In-Flight separator layout</a:t>
            </a:r>
            <a:endParaRPr lang="ko-KR" altLang="en-US" sz="3200" b="1" dirty="0">
              <a:solidFill>
                <a:srgbClr val="0000FF"/>
              </a:solidFill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94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Physics with RIB’s: How it all started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4333" y="908720"/>
            <a:ext cx="521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1966 at </a:t>
            </a:r>
            <a:r>
              <a:rPr lang="en-US" altLang="ko-KR" b="1" dirty="0" err="1" smtClean="0"/>
              <a:t>Lysekil</a:t>
            </a:r>
            <a:r>
              <a:rPr lang="en-US" altLang="ko-KR" b="1" dirty="0" smtClean="0"/>
              <a:t>, Sweden &amp; 1970 at CERN, Switzerland</a:t>
            </a:r>
            <a:endParaRPr lang="ko-KR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39752" y="1412776"/>
            <a:ext cx="443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“Symposium on nuclei far from the stability”</a:t>
            </a:r>
            <a:endParaRPr lang="ko-KR" altLang="en-US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89" y="1916832"/>
            <a:ext cx="6624170" cy="312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5303530"/>
            <a:ext cx="82491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AutoNum type="romanLcParenR"/>
            </a:pPr>
            <a:r>
              <a:rPr lang="en-US" altLang="ko-KR" sz="1600" b="1" dirty="0" smtClean="0"/>
              <a:t>Where is the neutron drip line? </a:t>
            </a:r>
          </a:p>
          <a:p>
            <a:pPr marL="400050" indent="-400050">
              <a:buAutoNum type="romanLcParenR"/>
            </a:pPr>
            <a:r>
              <a:rPr lang="en-US" altLang="ko-KR" sz="1600" b="1" dirty="0" smtClean="0"/>
              <a:t>Do the nuclear models which were successful for stable nuclei work also for n-rich nuclei? </a:t>
            </a:r>
          </a:p>
          <a:p>
            <a:pPr marL="400050" indent="-400050">
              <a:buAutoNum type="romanLcParenR"/>
            </a:pPr>
            <a:r>
              <a:rPr lang="en-US" altLang="ko-KR" sz="1600" b="1" dirty="0" smtClean="0"/>
              <a:t>The relevance to the r-process nucleosynthesis?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3643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3FC61-EF0D-4307-A603-8B70427B4E80}"/>
              </a:ext>
            </a:extLst>
          </p:cNvPr>
          <p:cNvSpPr/>
          <p:nvPr/>
        </p:nvSpPr>
        <p:spPr bwMode="auto">
          <a:xfrm>
            <a:off x="144000" y="775226"/>
            <a:ext cx="8901146" cy="111600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113F71"/>
              </a:solidFill>
              <a:latin typeface="Times New Roman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68759" y="599340"/>
            <a:ext cx="740811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Nuclear science </a:t>
            </a:r>
            <a:r>
              <a:rPr lang="en-US" altLang="ko-K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ko-K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KOBRA, LAMPS, NDPS, MMS, CLS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(based on atomic physics)</a:t>
            </a:r>
            <a:r>
              <a:rPr lang="en-US" altLang="ko-KR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Applied science</a:t>
            </a:r>
            <a:r>
              <a:rPr lang="en-US" altLang="ko-KR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altLang="ko-KR" dirty="0" err="1">
                <a:solidFill>
                  <a:srgbClr val="000000"/>
                </a:solidFill>
                <a:latin typeface="Symbol" panose="05050102010706020507" pitchFamily="18" charset="2"/>
                <a:cs typeface="Calibri" panose="020F0502020204030204" pitchFamily="34" charset="0"/>
              </a:rPr>
              <a:t>m</a:t>
            </a:r>
            <a:r>
              <a:rPr lang="en-US" altLang="ko-KR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(Material science), </a:t>
            </a:r>
            <a:r>
              <a:rPr lang="en-US" altLang="ko-KR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BIS </a:t>
            </a:r>
            <a:r>
              <a:rPr lang="en-US" altLang="ko-KR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(Bio &amp; Medical application)   </a:t>
            </a:r>
            <a:endParaRPr lang="ko-KR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오른쪽 화살표 2"/>
          <p:cNvSpPr/>
          <p:nvPr/>
        </p:nvSpPr>
        <p:spPr bwMode="auto">
          <a:xfrm>
            <a:off x="571115" y="1540423"/>
            <a:ext cx="236946" cy="216024"/>
          </a:xfrm>
          <a:prstGeom prst="rightArrow">
            <a:avLst/>
          </a:prstGeom>
          <a:solidFill>
            <a:srgbClr val="FF0000"/>
          </a:solidFill>
          <a:ln w="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8759" y="1464268"/>
            <a:ext cx="813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alt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(at the beginning of RAON operation)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upgrade + </a:t>
            </a:r>
            <a:r>
              <a:rPr lang="en-US" altLang="ko-KR" dirty="0" smtClean="0">
                <a:solidFill>
                  <a:srgbClr val="FF0000"/>
                </a:solidFill>
                <a:latin typeface="Symbol" panose="05050102010706020507" pitchFamily="18" charset="2"/>
                <a:cs typeface="Calibri" panose="020F0502020204030204" pitchFamily="34" charset="0"/>
              </a:rPr>
              <a:t>a</a:t>
            </a:r>
            <a:r>
              <a:rPr lang="en-US" altLang="ko-KR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 the future, space reserved)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E53EAAD-A3C6-473F-8211-3172062277DD}"/>
              </a:ext>
            </a:extLst>
          </p:cNvPr>
          <p:cNvSpPr/>
          <p:nvPr/>
        </p:nvSpPr>
        <p:spPr bwMode="auto">
          <a:xfrm>
            <a:off x="144000" y="1898715"/>
            <a:ext cx="8901146" cy="4433956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113F71"/>
              </a:solidFill>
              <a:latin typeface="Times New Roman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94FE28-3E62-4111-B661-6AD74F7A5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071897"/>
            <a:ext cx="7614592" cy="41654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04627" y="182711"/>
            <a:ext cx="528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7838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Layout of Experimental System at RAON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97452" y="882717"/>
            <a:ext cx="154502" cy="164510"/>
            <a:chOff x="1969226" y="3480514"/>
            <a:chExt cx="481373" cy="497205"/>
          </a:xfrm>
          <a:solidFill>
            <a:srgbClr val="0000FF"/>
          </a:solidFill>
        </p:grpSpPr>
        <p:sp>
          <p:nvSpPr>
            <p:cNvPr id="19" name="타원 18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타원 19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97452" y="1222461"/>
            <a:ext cx="154502" cy="164510"/>
            <a:chOff x="1969226" y="3480514"/>
            <a:chExt cx="481373" cy="497205"/>
          </a:xfrm>
          <a:solidFill>
            <a:schemeClr val="accent6"/>
          </a:solidFill>
        </p:grpSpPr>
        <p:sp>
          <p:nvSpPr>
            <p:cNvPr id="22" name="타원 21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타원 22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44886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8E4532-314E-4A84-8B4E-FD19D42D2F92}"/>
              </a:ext>
            </a:extLst>
          </p:cNvPr>
          <p:cNvSpPr/>
          <p:nvPr/>
        </p:nvSpPr>
        <p:spPr bwMode="auto">
          <a:xfrm>
            <a:off x="180000" y="929822"/>
            <a:ext cx="8787600" cy="2653200"/>
          </a:xfrm>
          <a:prstGeom prst="roundRect">
            <a:avLst>
              <a:gd name="adj" fmla="val 4156"/>
            </a:avLst>
          </a:prstGeom>
          <a:solidFill>
            <a:srgbClr val="0000FF">
              <a:alpha val="10000"/>
            </a:srgbClr>
          </a:solidFill>
          <a:ln w="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solidFill>
                <a:srgbClr val="113F71"/>
              </a:solidFill>
              <a:latin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248740" y="1024659"/>
            <a:ext cx="415972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1. KOBRA 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ko-KR" sz="14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1400" b="1" spc="-8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</a:t>
            </a:r>
            <a:r>
              <a:rPr lang="en-US" altLang="ko-KR" sz="1400" spc="-8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</a:t>
            </a:r>
            <a:r>
              <a:rPr lang="en-US" altLang="ko-KR" sz="14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altLang="ko-KR" sz="14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road acceptance</a:t>
            </a:r>
            <a:r>
              <a:rPr lang="en-US" altLang="ko-KR" sz="14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Recoil spectrometer &amp;</a:t>
            </a:r>
            <a:r>
              <a:rPr lang="en-US" altLang="ko-KR" sz="14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</a:t>
            </a:r>
            <a:r>
              <a:rPr lang="en-US" altLang="ko-KR" sz="14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pparatus</a:t>
            </a:r>
            <a:r>
              <a:rPr lang="en-US" altLang="ko-KR" sz="14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1600" b="1" spc="-8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9EB25E-2084-4317-9A64-1C42F15B2663}"/>
              </a:ext>
            </a:extLst>
          </p:cNvPr>
          <p:cNvSpPr/>
          <p:nvPr/>
        </p:nvSpPr>
        <p:spPr bwMode="auto">
          <a:xfrm>
            <a:off x="180000" y="3676873"/>
            <a:ext cx="8787600" cy="2653200"/>
          </a:xfrm>
          <a:prstGeom prst="roundRect">
            <a:avLst>
              <a:gd name="adj" fmla="val 4831"/>
            </a:avLst>
          </a:prstGeom>
          <a:solidFill>
            <a:srgbClr val="0000FF">
              <a:alpha val="10000"/>
            </a:srgbClr>
          </a:solidFill>
          <a:ln w="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solidFill>
                <a:srgbClr val="113F71"/>
              </a:solidFill>
              <a:latin typeface="Times New Roman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F1B3CD-F6AB-407D-B4E2-DC26001F9ABF}"/>
              </a:ext>
            </a:extLst>
          </p:cNvPr>
          <p:cNvSpPr txBox="1"/>
          <p:nvPr/>
        </p:nvSpPr>
        <p:spPr>
          <a:xfrm>
            <a:off x="236074" y="3769704"/>
            <a:ext cx="390222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2. LAMPS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arge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cceptance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ulti-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urpose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pectrometer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0D0F59-8E52-49DF-938B-8F26436F7BED}"/>
              </a:ext>
            </a:extLst>
          </p:cNvPr>
          <p:cNvSpPr txBox="1"/>
          <p:nvPr/>
        </p:nvSpPr>
        <p:spPr>
          <a:xfrm>
            <a:off x="272519" y="1508907"/>
            <a:ext cx="445147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Studies of nuclear structure and nuclear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astrophysics in the energy range of &lt; a few tens of MeV/u</a:t>
            </a:r>
          </a:p>
          <a:p>
            <a:endParaRPr lang="en-US" altLang="ko-KR" sz="5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status  </a:t>
            </a:r>
            <a:r>
              <a:rPr lang="en-US" altLang="ko-KR" sz="14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fabrication (</a:t>
            </a:r>
            <a:r>
              <a:rPr lang="en-US" altLang="ko-KR" sz="12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installation from Sep. 2019</a:t>
            </a:r>
            <a:r>
              <a:rPr lang="en-US" altLang="ko-KR" sz="14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1990CFC-669C-4500-872A-068F6839FA36}"/>
              </a:ext>
            </a:extLst>
          </p:cNvPr>
          <p:cNvGrpSpPr/>
          <p:nvPr/>
        </p:nvGrpSpPr>
        <p:grpSpPr>
          <a:xfrm>
            <a:off x="4649337" y="1024659"/>
            <a:ext cx="4135676" cy="2549788"/>
            <a:chOff x="971601" y="3984422"/>
            <a:chExt cx="3022071" cy="195451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60FA50-4A69-4E62-9115-4E43F76F3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1" y="3984422"/>
              <a:ext cx="1009658" cy="195451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752FEC5-5CEC-4FD9-8046-9D7DCB123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8229" y="3994741"/>
              <a:ext cx="2005443" cy="19368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9E271F-B6F3-4E78-95E9-0E8CA09AFCF0}"/>
              </a:ext>
            </a:extLst>
          </p:cNvPr>
          <p:cNvSpPr txBox="1"/>
          <p:nvPr/>
        </p:nvSpPr>
        <p:spPr>
          <a:xfrm>
            <a:off x="283452" y="4269968"/>
            <a:ext cx="4511620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</a:t>
            </a:r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400" spc="-7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Studies of nuclear matter and nuclear reactions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ko-KR" sz="14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stable and RI beams at intermediate energy regime</a:t>
            </a:r>
          </a:p>
          <a:p>
            <a:endParaRPr lang="en-US" altLang="ko-KR" sz="500" spc="-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400" b="1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status  </a:t>
            </a:r>
            <a:r>
              <a:rPr lang="en-US" altLang="ko-KR" sz="14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fabrication (</a:t>
            </a:r>
            <a:r>
              <a:rPr lang="en-US" altLang="ko-KR" sz="12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 installation from Jan. 2021</a:t>
            </a:r>
            <a:r>
              <a:rPr lang="en-US" altLang="ko-KR" sz="14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C174FAE-BE1F-4E67-9FAD-D0A4EA6F5D25}"/>
              </a:ext>
            </a:extLst>
          </p:cNvPr>
          <p:cNvGrpSpPr/>
          <p:nvPr/>
        </p:nvGrpSpPr>
        <p:grpSpPr>
          <a:xfrm>
            <a:off x="4709953" y="3901367"/>
            <a:ext cx="4207511" cy="2417688"/>
            <a:chOff x="5093730" y="3961300"/>
            <a:chExt cx="3956893" cy="197843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4EE6025-B5E6-448A-B2DA-C2CCEF7DFAB3}"/>
                </a:ext>
              </a:extLst>
            </p:cNvPr>
            <p:cNvGrpSpPr/>
            <p:nvPr/>
          </p:nvGrpSpPr>
          <p:grpSpPr>
            <a:xfrm>
              <a:off x="5093730" y="3999731"/>
              <a:ext cx="1747821" cy="1918256"/>
              <a:chOff x="251520" y="2148435"/>
              <a:chExt cx="4224247" cy="4416482"/>
            </a:xfrm>
          </p:grpSpPr>
          <p:pic>
            <p:nvPicPr>
              <p:cNvPr id="24" name="image5.png" descr="image5.png">
                <a:extLst>
                  <a:ext uri="{FF2B5EF4-FFF2-40B4-BE49-F238E27FC236}">
                    <a16:creationId xmlns:a16="http://schemas.microsoft.com/office/drawing/2014/main" id="{AB3CDD01-05E2-472C-AF1D-046856FBC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520" y="2148435"/>
                <a:ext cx="4224247" cy="4416482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25" name="선">
                <a:extLst>
                  <a:ext uri="{FF2B5EF4-FFF2-40B4-BE49-F238E27FC236}">
                    <a16:creationId xmlns:a16="http://schemas.microsoft.com/office/drawing/2014/main" id="{F4124911-B5EE-4F09-A8A8-E8F51A90648D}"/>
                  </a:ext>
                </a:extLst>
              </p:cNvPr>
              <p:cNvSpPr/>
              <p:nvPr/>
            </p:nvSpPr>
            <p:spPr>
              <a:xfrm>
                <a:off x="1835696" y="3793113"/>
                <a:ext cx="368081" cy="211951"/>
              </a:xfrm>
              <a:prstGeom prst="line">
                <a:avLst/>
              </a:prstGeom>
              <a:ln w="31750">
                <a:solidFill>
                  <a:srgbClr val="0000FF"/>
                </a:solidFill>
                <a:tailEnd type="triangle"/>
              </a:ln>
            </p:spPr>
            <p:txBody>
              <a:bodyPr lIns="45719" rIns="45719"/>
              <a:lstStyle/>
              <a:p>
                <a:pPr>
                  <a:defRPr>
                    <a:solidFill>
                      <a:srgbClr val="000000"/>
                    </a:solidFill>
                    <a:uFillTx/>
                    <a:latin typeface="맑은 고딕"/>
                    <a:ea typeface="맑은 고딕"/>
                    <a:cs typeface="맑은 고딕"/>
                    <a:sym typeface="맑은 고딕"/>
                  </a:defRPr>
                </a:pPr>
                <a:endParaRPr>
                  <a:solidFill>
                    <a:srgbClr val="000000"/>
                  </a:solidFill>
                  <a:ea typeface="맑은 고딕"/>
                  <a:cs typeface="맑은 고딕"/>
                  <a:sym typeface="맑은 고딕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C7D3DD-DA69-4966-B8AE-06C08B721DD7}"/>
                  </a:ext>
                </a:extLst>
              </p:cNvPr>
              <p:cNvSpPr txBox="1"/>
              <p:nvPr/>
            </p:nvSpPr>
            <p:spPr>
              <a:xfrm>
                <a:off x="261882" y="3420482"/>
                <a:ext cx="2393808" cy="677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separator</a:t>
                </a:r>
                <a:endParaRPr lang="ko-KR" altLang="en-US" sz="1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20210A-30ED-47C7-8B9C-7A295647C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05638" y="4762177"/>
              <a:ext cx="1920423" cy="1177560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DC5C363A-D209-4A8F-AC70-AE2C19DC051B}"/>
                </a:ext>
              </a:extLst>
            </p:cNvPr>
            <p:cNvSpPr/>
            <p:nvPr/>
          </p:nvSpPr>
          <p:spPr bwMode="auto">
            <a:xfrm>
              <a:off x="5652120" y="5301208"/>
              <a:ext cx="389809" cy="412815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113F71"/>
                </a:solidFill>
                <a:latin typeface="Times New Roman" pitchFamily="18" charset="0"/>
              </a:endParaRPr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4C04CF02-06AC-4BD6-89B9-FE3AB7DB08B7}"/>
                </a:ext>
              </a:extLst>
            </p:cNvPr>
            <p:cNvSpPr/>
            <p:nvPr/>
          </p:nvSpPr>
          <p:spPr bwMode="auto">
            <a:xfrm>
              <a:off x="6066630" y="5394606"/>
              <a:ext cx="1025650" cy="194633"/>
            </a:xfrm>
            <a:prstGeom prst="rightArrow">
              <a:avLst/>
            </a:prstGeom>
            <a:solidFill>
              <a:srgbClr val="FF0000"/>
            </a:solidFill>
            <a:ln w="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113F71"/>
                </a:solidFill>
                <a:latin typeface="Times New Roman" pitchFamily="18" charset="0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647FC57-02A3-4FFA-8018-BEBF26F65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1684" y="3961300"/>
              <a:ext cx="2178939" cy="81560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E425EA3-C2FC-4FF2-837A-7DD5BFFBA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26" y="2353561"/>
            <a:ext cx="2301320" cy="12029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5C7444-639E-41A0-BFA3-4BBCC8A90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461" y="2353561"/>
            <a:ext cx="1854539" cy="7591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0C8B34-07AF-4ADA-98F7-508AFF7542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459" y="3090168"/>
            <a:ext cx="1376513" cy="4777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D2C8AA-F247-4270-9EDD-050475F341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963" y="3110261"/>
            <a:ext cx="483037" cy="45453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58E2FC-6719-4059-826A-23BD3FFDDB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109" y="5114842"/>
            <a:ext cx="1535493" cy="116132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7E6587-7B09-4973-B6F2-125380B8BF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6911" y="5098650"/>
            <a:ext cx="1145151" cy="11937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F33DC53-9336-4AAC-9CD7-CF800D439C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1455" y="5110396"/>
            <a:ext cx="1476615" cy="119485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5496" y="101963"/>
            <a:ext cx="1956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3. ACC. &amp; Exp.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65837" y="160170"/>
            <a:ext cx="5098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7838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Current Status of Experimental 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416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8E4532-314E-4A84-8B4E-FD19D42D2F92}"/>
              </a:ext>
            </a:extLst>
          </p:cNvPr>
          <p:cNvSpPr/>
          <p:nvPr/>
        </p:nvSpPr>
        <p:spPr bwMode="auto">
          <a:xfrm>
            <a:off x="100512" y="1082824"/>
            <a:ext cx="3024000" cy="2628000"/>
          </a:xfrm>
          <a:prstGeom prst="roundRect">
            <a:avLst>
              <a:gd name="adj" fmla="val 4156"/>
            </a:avLst>
          </a:prstGeom>
          <a:solidFill>
            <a:srgbClr val="0000FF">
              <a:alpha val="10000"/>
            </a:srgbClr>
          </a:solidFill>
          <a:ln w="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solidFill>
                <a:srgbClr val="113F71"/>
              </a:solidFill>
              <a:latin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3959F-0C95-4FB0-8E24-C958F2EF7E77}"/>
              </a:ext>
            </a:extLst>
          </p:cNvPr>
          <p:cNvSpPr txBox="1"/>
          <p:nvPr/>
        </p:nvSpPr>
        <p:spPr>
          <a:xfrm>
            <a:off x="107504" y="1149096"/>
            <a:ext cx="2736304" cy="28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5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3. MMS</a:t>
            </a:r>
            <a:r>
              <a:rPr lang="en-US" altLang="ko-KR" sz="15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3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</a:t>
            </a:r>
            <a:r>
              <a:rPr lang="en-US" altLang="ko-KR" sz="13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easurement  </a:t>
            </a:r>
            <a:r>
              <a:rPr lang="en-US" altLang="ko-KR" sz="13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ystem</a:t>
            </a:r>
            <a:r>
              <a:rPr lang="en-US" altLang="ko-KR" sz="13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1300" b="1" spc="-8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9EB25E-2084-4317-9A64-1C42F15B2663}"/>
              </a:ext>
            </a:extLst>
          </p:cNvPr>
          <p:cNvSpPr/>
          <p:nvPr/>
        </p:nvSpPr>
        <p:spPr bwMode="auto">
          <a:xfrm>
            <a:off x="4407330" y="3964163"/>
            <a:ext cx="4659187" cy="2484000"/>
          </a:xfrm>
          <a:prstGeom prst="roundRect">
            <a:avLst>
              <a:gd name="adj" fmla="val 4831"/>
            </a:avLst>
          </a:prstGeom>
          <a:solidFill>
            <a:srgbClr val="00B050">
              <a:alpha val="10000"/>
            </a:srgbClr>
          </a:solidFill>
          <a:ln w="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solidFill>
                <a:srgbClr val="113F71"/>
              </a:solidFill>
              <a:latin typeface="Times New Roman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0D0F59-8E52-49DF-938B-8F26436F7BED}"/>
              </a:ext>
            </a:extLst>
          </p:cNvPr>
          <p:cNvSpPr txBox="1"/>
          <p:nvPr/>
        </p:nvSpPr>
        <p:spPr>
          <a:xfrm>
            <a:off x="107504" y="1378868"/>
            <a:ext cx="3034036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High precision mass measurement of</a:t>
            </a:r>
          </a:p>
          <a:p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short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lived rare isotopes </a:t>
            </a:r>
          </a:p>
          <a:p>
            <a:endParaRPr lang="en-US" altLang="ko-KR" sz="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status 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 assembly and test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(start installation from Feb. 2020)  </a:t>
            </a:r>
            <a:endParaRPr lang="en-US" altLang="ko-KR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0D58E76-8E38-4A57-B1ED-CBD869B60320}"/>
              </a:ext>
            </a:extLst>
          </p:cNvPr>
          <p:cNvSpPr/>
          <p:nvPr/>
        </p:nvSpPr>
        <p:spPr bwMode="auto">
          <a:xfrm>
            <a:off x="101875" y="3956437"/>
            <a:ext cx="4247488" cy="2484000"/>
          </a:xfrm>
          <a:prstGeom prst="roundRect">
            <a:avLst>
              <a:gd name="adj" fmla="val 4156"/>
            </a:avLst>
          </a:prstGeom>
          <a:solidFill>
            <a:srgbClr val="00B050">
              <a:alpha val="10000"/>
            </a:srgbClr>
          </a:solidFill>
          <a:ln w="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solidFill>
                <a:srgbClr val="113F71"/>
              </a:solidFill>
              <a:latin typeface="Times New Roman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EA94B8-7082-4560-A5F0-2644004F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5" y="2346288"/>
            <a:ext cx="1508593" cy="122008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3D7A6B8-3A5E-46D0-9309-84CCA2C19B7F}"/>
              </a:ext>
            </a:extLst>
          </p:cNvPr>
          <p:cNvSpPr/>
          <p:nvPr/>
        </p:nvSpPr>
        <p:spPr bwMode="auto">
          <a:xfrm>
            <a:off x="3135859" y="1082824"/>
            <a:ext cx="3024000" cy="2628000"/>
          </a:xfrm>
          <a:prstGeom prst="roundRect">
            <a:avLst>
              <a:gd name="adj" fmla="val 4156"/>
            </a:avLst>
          </a:prstGeom>
          <a:solidFill>
            <a:srgbClr val="0000FF">
              <a:alpha val="10000"/>
            </a:srgbClr>
          </a:solidFill>
          <a:ln w="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solidFill>
                <a:srgbClr val="113F71"/>
              </a:solidFill>
              <a:latin typeface="Times New Roman" pitchFamily="18" charset="0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F5E7770-7632-4DF1-BBC0-466E4C48E764}"/>
              </a:ext>
            </a:extLst>
          </p:cNvPr>
          <p:cNvSpPr/>
          <p:nvPr/>
        </p:nvSpPr>
        <p:spPr bwMode="auto">
          <a:xfrm>
            <a:off x="6186518" y="1086374"/>
            <a:ext cx="2880000" cy="2628000"/>
          </a:xfrm>
          <a:prstGeom prst="roundRect">
            <a:avLst>
              <a:gd name="adj" fmla="val 2686"/>
            </a:avLst>
          </a:prstGeom>
          <a:solidFill>
            <a:srgbClr val="0000FF">
              <a:alpha val="10000"/>
            </a:srgbClr>
          </a:solidFill>
          <a:ln w="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 dirty="0">
              <a:solidFill>
                <a:srgbClr val="113F71"/>
              </a:solidFill>
              <a:latin typeface="Times New Roman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7BDB02-94D2-495A-8ABA-37089667DDA7}"/>
              </a:ext>
            </a:extLst>
          </p:cNvPr>
          <p:cNvSpPr txBox="1"/>
          <p:nvPr/>
        </p:nvSpPr>
        <p:spPr>
          <a:xfrm>
            <a:off x="1696608" y="2356900"/>
            <a:ext cx="9396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000000"/>
                </a:solidFill>
              </a:rPr>
              <a:t>MR-TOF-MS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60BE1CE-7BD2-4134-9744-C35BD43F29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431" y="2626123"/>
            <a:ext cx="1353121" cy="33702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E866023-DB78-489D-A41F-6034A9FC3309}"/>
              </a:ext>
            </a:extLst>
          </p:cNvPr>
          <p:cNvSpPr txBox="1"/>
          <p:nvPr/>
        </p:nvSpPr>
        <p:spPr>
          <a:xfrm>
            <a:off x="3109200" y="1145311"/>
            <a:ext cx="2637069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4. CLS </a:t>
            </a:r>
            <a:r>
              <a:rPr lang="en-US" altLang="ko-KR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ollinear</a:t>
            </a:r>
            <a:r>
              <a:rPr lang="en-US" altLang="ko-KR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aser </a:t>
            </a:r>
            <a:r>
              <a:rPr lang="en-US" altLang="ko-KR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pectrometer</a:t>
            </a:r>
            <a:r>
              <a:rPr lang="en-US" altLang="ko-KR" sz="1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16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0022AD-DD70-4E90-A146-837CC10D88BC}"/>
              </a:ext>
            </a:extLst>
          </p:cNvPr>
          <p:cNvSpPr txBox="1"/>
          <p:nvPr/>
        </p:nvSpPr>
        <p:spPr>
          <a:xfrm>
            <a:off x="3132015" y="1381503"/>
            <a:ext cx="306853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independent Studies of 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nuclear ground and isomeric state properties</a:t>
            </a:r>
          </a:p>
          <a:p>
            <a:r>
              <a:rPr lang="en-US" altLang="ko-KR" sz="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altLang="ko-KR" sz="200" spc="-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status 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Restart development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(start installation from Jan. 2020)  </a:t>
            </a:r>
            <a:endParaRPr lang="en-US" altLang="ko-KR" sz="13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E046FD8-1AA4-4BB6-98E5-86B7F32D4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426" y="2329403"/>
            <a:ext cx="2607710" cy="11397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FCA7A2-A46B-4452-94CE-19E85A671ED1}"/>
              </a:ext>
            </a:extLst>
          </p:cNvPr>
          <p:cNvSpPr txBox="1"/>
          <p:nvPr/>
        </p:nvSpPr>
        <p:spPr>
          <a:xfrm>
            <a:off x="6140295" y="1158950"/>
            <a:ext cx="2960041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5. NDPS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ko-KR" sz="13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eutron  </a:t>
            </a:r>
            <a:r>
              <a:rPr lang="en-US" altLang="ko-KR" sz="13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 </a:t>
            </a:r>
            <a:r>
              <a:rPr lang="en-US" altLang="ko-KR" sz="13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roduction </a:t>
            </a:r>
            <a:r>
              <a:rPr lang="en-US" altLang="ko-KR" sz="1300" b="1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ystem)</a:t>
            </a:r>
            <a:endParaRPr lang="ko-KR" altLang="en-US" sz="1300" b="1" spc="-8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A75A49-85FA-4EB1-BE48-B0F9E7828F2E}"/>
              </a:ext>
            </a:extLst>
          </p:cNvPr>
          <p:cNvSpPr txBox="1"/>
          <p:nvPr/>
        </p:nvSpPr>
        <p:spPr>
          <a:xfrm>
            <a:off x="6186518" y="1366020"/>
            <a:ext cx="3714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Measurement of neutron 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ko-KR" sz="1300" spc="-3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induced reaction data for nuclear science</a:t>
            </a:r>
          </a:p>
          <a:p>
            <a:endParaRPr lang="en-US" altLang="ko-KR" sz="300" spc="-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status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Restart development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773694-2186-42B9-96E0-07204BEB9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740" y="2321794"/>
            <a:ext cx="2575788" cy="1227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1A657B9-4AA0-4DD8-9A8D-1AB7D7876AF7}"/>
              </a:ext>
            </a:extLst>
          </p:cNvPr>
          <p:cNvSpPr txBox="1"/>
          <p:nvPr/>
        </p:nvSpPr>
        <p:spPr>
          <a:xfrm>
            <a:off x="220659" y="4050907"/>
            <a:ext cx="3839769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en-US" altLang="ko-KR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ymbol" panose="05050102010706020507" pitchFamily="18" charset="2"/>
                <a:cs typeface="Calibri" panose="020F0502020204030204" pitchFamily="34" charset="0"/>
              </a:rPr>
              <a:t>m</a:t>
            </a:r>
            <a:r>
              <a:rPr lang="en-US" altLang="ko-KR" sz="16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SR</a:t>
            </a: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uon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otation/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elaxation/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esonance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endParaRPr lang="ko-KR" altLang="en-US" sz="1300" b="1" spc="-8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A0097E-E66F-4E26-AB77-18ED59D6DE95}"/>
              </a:ext>
            </a:extLst>
          </p:cNvPr>
          <p:cNvSpPr txBox="1"/>
          <p:nvPr/>
        </p:nvSpPr>
        <p:spPr>
          <a:xfrm>
            <a:off x="251520" y="4260051"/>
            <a:ext cx="4385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Studies of local electromagnetic structures and</a:t>
            </a:r>
          </a:p>
          <a:p>
            <a:r>
              <a:rPr lang="en-US" altLang="ko-KR" sz="1300" spc="-5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exotic properties of material by using polarized muons</a:t>
            </a:r>
          </a:p>
          <a:p>
            <a:endParaRPr lang="en-US" altLang="ko-KR" sz="300" spc="-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status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Restart development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0313E4-0208-4E6D-8A00-1ED1BEAD0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30" y="5175389"/>
            <a:ext cx="1203286" cy="11505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EC0299-4A1B-4CD9-933F-194FE631C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652" y="5175389"/>
            <a:ext cx="2582748" cy="115589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84B1C27-41DF-410E-9E8C-DC9766D92731}"/>
              </a:ext>
            </a:extLst>
          </p:cNvPr>
          <p:cNvSpPr txBox="1"/>
          <p:nvPr/>
        </p:nvSpPr>
        <p:spPr>
          <a:xfrm>
            <a:off x="4523629" y="4011001"/>
            <a:ext cx="2462982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7. BIS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eam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rradiation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ystem</a:t>
            </a:r>
            <a:r>
              <a:rPr lang="en-US" altLang="ko-KR" sz="1300" spc="-8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ko-KR" altLang="en-US" sz="1300" b="1" spc="-8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734EFC-C053-47A1-A90F-0A5458160CB3}"/>
              </a:ext>
            </a:extLst>
          </p:cNvPr>
          <p:cNvSpPr txBox="1"/>
          <p:nvPr/>
        </p:nvSpPr>
        <p:spPr>
          <a:xfrm>
            <a:off x="4533704" y="4226751"/>
            <a:ext cx="43856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Biomedical studies such as cancer treatment,            </a:t>
            </a:r>
          </a:p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human body effect by space radiation and cell mutation </a:t>
            </a:r>
          </a:p>
          <a:p>
            <a:r>
              <a:rPr lang="en-US" altLang="ko-KR" sz="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300" spc="-5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∙ </a:t>
            </a:r>
            <a:r>
              <a:rPr lang="en-US" altLang="ko-KR" sz="13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status </a:t>
            </a:r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Restart development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A260B0-D603-4BE7-BF19-31EEAC67A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926" y="5159433"/>
            <a:ext cx="2109310" cy="113134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DF3F0A-FDF6-4738-A208-3E2F96079AEC}"/>
              </a:ext>
            </a:extLst>
          </p:cNvPr>
          <p:cNvGrpSpPr/>
          <p:nvPr/>
        </p:nvGrpSpPr>
        <p:grpSpPr>
          <a:xfrm>
            <a:off x="6689816" y="5159434"/>
            <a:ext cx="2226820" cy="1131342"/>
            <a:chOff x="6730849" y="5269238"/>
            <a:chExt cx="2226820" cy="74300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454531-3870-4D24-8FD5-6D29FEF31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30849" y="5269238"/>
              <a:ext cx="2226820" cy="74300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A683098-2B60-4A3B-B230-370278B59C91}"/>
                </a:ext>
              </a:extLst>
            </p:cNvPr>
            <p:cNvSpPr/>
            <p:nvPr/>
          </p:nvSpPr>
          <p:spPr bwMode="auto">
            <a:xfrm>
              <a:off x="8768387" y="5771625"/>
              <a:ext cx="186106" cy="105647"/>
            </a:xfrm>
            <a:prstGeom prst="rect">
              <a:avLst/>
            </a:prstGeom>
            <a:solidFill>
              <a:schemeClr val="bg1"/>
            </a:solidFill>
            <a:ln w="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b="1">
                <a:solidFill>
                  <a:srgbClr val="113F71"/>
                </a:solidFill>
                <a:latin typeface="Times New Roman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5D7547-465E-469F-9B84-FF0BDE8B16A9}"/>
              </a:ext>
            </a:extLst>
          </p:cNvPr>
          <p:cNvSpPr/>
          <p:nvPr/>
        </p:nvSpPr>
        <p:spPr>
          <a:xfrm>
            <a:off x="6243955" y="2015411"/>
            <a:ext cx="236167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(start installation from Jan. 2021)  </a:t>
            </a:r>
            <a:endParaRPr lang="ko-KR" altLang="en-US" dirty="0">
              <a:solidFill>
                <a:srgbClr val="113F7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D71694-D998-4DD2-A557-B3B75EA73338}"/>
              </a:ext>
            </a:extLst>
          </p:cNvPr>
          <p:cNvSpPr/>
          <p:nvPr/>
        </p:nvSpPr>
        <p:spPr>
          <a:xfrm>
            <a:off x="286216" y="4883001"/>
            <a:ext cx="239482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(start installation from Nov. 2020)  </a:t>
            </a:r>
            <a:endParaRPr lang="ko-KR" altLang="en-US" dirty="0">
              <a:solidFill>
                <a:srgbClr val="113F7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FB75B3-0043-48F2-A0BE-9885B00D96A0}"/>
              </a:ext>
            </a:extLst>
          </p:cNvPr>
          <p:cNvSpPr/>
          <p:nvPr/>
        </p:nvSpPr>
        <p:spPr>
          <a:xfrm>
            <a:off x="4602546" y="4873857"/>
            <a:ext cx="238347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(start installation from Feb. 2021)  </a:t>
            </a:r>
            <a:endParaRPr lang="ko-KR" altLang="en-US" dirty="0">
              <a:solidFill>
                <a:srgbClr val="113F7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496" y="91231"/>
            <a:ext cx="1956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3. ACC. &amp; Exp.</a:t>
            </a:r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63BC85-82D5-432C-B82F-BF9D5307EA9E}"/>
              </a:ext>
            </a:extLst>
          </p:cNvPr>
          <p:cNvSpPr txBox="1"/>
          <p:nvPr/>
        </p:nvSpPr>
        <p:spPr>
          <a:xfrm>
            <a:off x="2124947" y="165843"/>
            <a:ext cx="5098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7838"/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Current Status of Experimental 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881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08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33" y="1206336"/>
            <a:ext cx="6797783" cy="5135905"/>
          </a:xfrm>
          <a:prstGeom prst="rect">
            <a:avLst/>
          </a:prstGeom>
        </p:spPr>
      </p:pic>
      <p:sp>
        <p:nvSpPr>
          <p:cNvPr id="6" name="TextBox 22"/>
          <p:cNvSpPr txBox="1"/>
          <p:nvPr/>
        </p:nvSpPr>
        <p:spPr>
          <a:xfrm>
            <a:off x="683568" y="3217102"/>
            <a:ext cx="1368152" cy="415498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prstClr val="white"/>
                </a:solidFill>
                <a:cs typeface="Times New Roman" panose="02020603050405020304" pitchFamily="18" charset="0"/>
              </a:rPr>
              <a:t>Low energy experimental hall B</a:t>
            </a:r>
            <a:endParaRPr lang="ko-KR" altLang="en-US" sz="105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23"/>
          <p:cNvSpPr txBox="1"/>
          <p:nvPr/>
        </p:nvSpPr>
        <p:spPr>
          <a:xfrm>
            <a:off x="913946" y="5603465"/>
            <a:ext cx="1306563" cy="415498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prstClr val="white"/>
                </a:solidFill>
                <a:cs typeface="Times New Roman" panose="02020603050405020304" pitchFamily="18" charset="0"/>
              </a:rPr>
              <a:t>Low energy experimental hall A</a:t>
            </a:r>
            <a:endParaRPr lang="ko-KR" altLang="en-US" sz="105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Box 24"/>
          <p:cNvSpPr txBox="1"/>
          <p:nvPr/>
        </p:nvSpPr>
        <p:spPr>
          <a:xfrm>
            <a:off x="3707904" y="5464966"/>
            <a:ext cx="929165" cy="27699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prstClr val="white"/>
                </a:solidFill>
                <a:cs typeface="Times New Roman" panose="02020603050405020304" pitchFamily="18" charset="0"/>
              </a:rPr>
              <a:t>ISOL</a:t>
            </a:r>
            <a:r>
              <a:rPr lang="ko-KR" altLang="en-US" sz="1200" b="1" dirty="0">
                <a:solidFill>
                  <a:prstClr val="white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200" b="1" dirty="0">
                <a:solidFill>
                  <a:prstClr val="white"/>
                </a:solidFill>
                <a:cs typeface="Times New Roman" panose="02020603050405020304" pitchFamily="18" charset="0"/>
              </a:rPr>
              <a:t>facility</a:t>
            </a:r>
            <a:endParaRPr lang="ko-KR" altLang="en-US" sz="12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2618725" y="2678183"/>
            <a:ext cx="445956" cy="253916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prstClr val="white"/>
                </a:solidFill>
                <a:cs typeface="Times New Roman" panose="02020603050405020304" pitchFamily="18" charset="0"/>
              </a:rPr>
              <a:t>SCL1</a:t>
            </a:r>
            <a:endParaRPr lang="ko-KR" altLang="en-US" sz="105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TextBox 28"/>
          <p:cNvSpPr txBox="1"/>
          <p:nvPr/>
        </p:nvSpPr>
        <p:spPr>
          <a:xfrm>
            <a:off x="5845424" y="4448145"/>
            <a:ext cx="757643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prstClr val="white"/>
                </a:solidFill>
                <a:cs typeface="Times New Roman" panose="02020603050405020304" pitchFamily="18" charset="0"/>
              </a:rPr>
              <a:t>IF facility</a:t>
            </a:r>
            <a:endParaRPr lang="ko-KR" altLang="en-US" sz="12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1" name="TextBox 29"/>
          <p:cNvSpPr txBox="1"/>
          <p:nvPr/>
        </p:nvSpPr>
        <p:spPr>
          <a:xfrm>
            <a:off x="5957498" y="5511130"/>
            <a:ext cx="1350806" cy="415498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prstClr val="white"/>
                </a:solidFill>
                <a:cs typeface="Times New Roman" panose="02020603050405020304" pitchFamily="18" charset="0"/>
              </a:rPr>
              <a:t>High energy experimental hall A</a:t>
            </a:r>
            <a:endParaRPr lang="ko-KR" altLang="en-US" sz="105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34"/>
          <p:cNvSpPr txBox="1"/>
          <p:nvPr/>
        </p:nvSpPr>
        <p:spPr>
          <a:xfrm>
            <a:off x="7489480" y="4418462"/>
            <a:ext cx="1308221" cy="369332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prstClr val="white"/>
                </a:solidFill>
                <a:cs typeface="Times New Roman" panose="02020603050405020304" pitchFamily="18" charset="0"/>
              </a:rPr>
              <a:t>High energy experimental hall B</a:t>
            </a:r>
            <a:endParaRPr lang="ko-KR" altLang="en-US" sz="9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24416"/>
          <a:stretch/>
        </p:blipFill>
        <p:spPr>
          <a:xfrm>
            <a:off x="913947" y="5967380"/>
            <a:ext cx="1306563" cy="59244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03932" y="6360164"/>
            <a:ext cx="616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solidFill>
                  <a:srgbClr val="C82506"/>
                </a:solidFill>
                <a:cs typeface="Times New Roman" panose="02020603050405020304" pitchFamily="18" charset="0"/>
              </a:rPr>
              <a:t>Ko</a:t>
            </a:r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BR</a:t>
            </a:r>
            <a:r>
              <a:rPr lang="en-US" altLang="ko-KR" sz="1200" b="1" dirty="0" err="1">
                <a:solidFill>
                  <a:srgbClr val="C82506"/>
                </a:solidFill>
                <a:cs typeface="Times New Roman" panose="02020603050405020304" pitchFamily="18" charset="0"/>
              </a:rPr>
              <a:t>A</a:t>
            </a:r>
            <a:endParaRPr lang="ko-KR" altLang="en-US" sz="1200" b="1" dirty="0">
              <a:solidFill>
                <a:srgbClr val="C82506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843809" y="891297"/>
            <a:ext cx="6264695" cy="8617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prstClr val="white"/>
                </a:solidFill>
                <a:cs typeface="Times New Roman" panose="02020603050405020304" pitchFamily="18" charset="0"/>
              </a:rPr>
              <a:t>Goal: </a:t>
            </a:r>
            <a:r>
              <a:rPr lang="en-US" altLang="ko-KR" sz="1500" dirty="0">
                <a:solidFill>
                  <a:prstClr val="white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Construction of </a:t>
            </a:r>
            <a:r>
              <a:rPr lang="en-US" altLang="ko-KR" sz="1500" b="1" dirty="0">
                <a:solidFill>
                  <a:prstClr val="white"/>
                </a:solidFill>
                <a:cs typeface="Times New Roman" panose="02020603050405020304" pitchFamily="18" charset="0"/>
              </a:rPr>
              <a:t>multi-purpose experimental instrument </a:t>
            </a:r>
            <a:r>
              <a:rPr lang="en-US" altLang="ko-KR" sz="1500" dirty="0">
                <a:solidFill>
                  <a:prstClr val="white"/>
                </a:solidFill>
                <a:cs typeface="Times New Roman" panose="02020603050405020304" pitchFamily="18" charset="0"/>
              </a:rPr>
              <a:t>using stable or RI beams for studies of the nuclear structure and nuclear astrophysics, in the energy range of about 1 – 30 MeV/u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558639" y="4125192"/>
            <a:ext cx="604045" cy="1417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아래쪽 화살표 16"/>
          <p:cNvSpPr/>
          <p:nvPr/>
        </p:nvSpPr>
        <p:spPr>
          <a:xfrm rot="5400000">
            <a:off x="2980498" y="3156942"/>
            <a:ext cx="195021" cy="2274257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33610" y="1827401"/>
            <a:ext cx="5974894" cy="116955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RI beam productions at a few MeV/u and at about 20 – 40 MeV/u using a stable beams from ECR ion source</a:t>
            </a:r>
          </a:p>
          <a:p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ea typeface="Microsoft Sans Serif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Recoil mass separator at less than few MeV/u for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direct measurements of radiative-capture cross,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using a RI beams from ISOL facility</a:t>
            </a:r>
          </a:p>
        </p:txBody>
      </p:sp>
      <p:sp>
        <p:nvSpPr>
          <p:cNvPr id="19" name="TextBox 25"/>
          <p:cNvSpPr txBox="1"/>
          <p:nvPr/>
        </p:nvSpPr>
        <p:spPr>
          <a:xfrm>
            <a:off x="2915499" y="3962799"/>
            <a:ext cx="445956" cy="253916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prstClr val="white"/>
                </a:solidFill>
                <a:cs typeface="Times New Roman" panose="02020603050405020304" pitchFamily="18" charset="0"/>
              </a:rPr>
              <a:t>SCL3</a:t>
            </a:r>
            <a:endParaRPr lang="ko-KR" altLang="en-US" sz="105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TextBox 26"/>
          <p:cNvSpPr txBox="1"/>
          <p:nvPr/>
        </p:nvSpPr>
        <p:spPr>
          <a:xfrm>
            <a:off x="2915499" y="3564789"/>
            <a:ext cx="445956" cy="253916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prstClr val="white"/>
                </a:solidFill>
                <a:cs typeface="Times New Roman" panose="02020603050405020304" pitchFamily="18" charset="0"/>
              </a:rPr>
              <a:t>SCL2</a:t>
            </a:r>
            <a:endParaRPr lang="ko-KR" altLang="en-US" sz="105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25707" y="4360814"/>
            <a:ext cx="2371671" cy="646331"/>
          </a:xfrm>
          <a:prstGeom prst="rect">
            <a:avLst/>
          </a:prstGeom>
          <a:solidFill>
            <a:srgbClr val="2E75B6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white"/>
                </a:solidFill>
                <a:cs typeface="Times New Roman" panose="02020603050405020304" pitchFamily="18" charset="0"/>
              </a:rPr>
              <a:t>Ions are accelerated</a:t>
            </a:r>
          </a:p>
          <a:p>
            <a:r>
              <a:rPr lang="en-US" altLang="ko-KR" sz="1200" b="1" dirty="0">
                <a:solidFill>
                  <a:prstClr val="white"/>
                </a:solidFill>
                <a:cs typeface="Times New Roman" panose="02020603050405020304" pitchFamily="18" charset="0"/>
              </a:rPr>
              <a:t>up to about 40 MeV/u for </a:t>
            </a:r>
            <a:r>
              <a:rPr lang="en-US" altLang="ko-KR" sz="1200" b="1" i="1" dirty="0">
                <a:solidFill>
                  <a:prstClr val="white"/>
                </a:solidFill>
                <a:cs typeface="Times New Roman" panose="02020603050405020304" pitchFamily="18" charset="0"/>
              </a:rPr>
              <a:t>A</a:t>
            </a:r>
            <a:r>
              <a:rPr lang="en-US" altLang="ko-KR" sz="1200" b="1" dirty="0">
                <a:solidFill>
                  <a:prstClr val="white"/>
                </a:solidFill>
                <a:cs typeface="Times New Roman" panose="02020603050405020304" pitchFamily="18" charset="0"/>
              </a:rPr>
              <a:t> &lt; 40,</a:t>
            </a:r>
          </a:p>
          <a:p>
            <a:r>
              <a:rPr lang="en-US" altLang="ko-KR" sz="1200" b="1" dirty="0">
                <a:solidFill>
                  <a:prstClr val="white"/>
                </a:solidFill>
                <a:cs typeface="Times New Roman" panose="02020603050405020304" pitchFamily="18" charset="0"/>
              </a:rPr>
              <a:t>up to about 20 MeV/u for </a:t>
            </a:r>
            <a:r>
              <a:rPr lang="en-US" altLang="ko-KR" sz="1200" b="1" i="1" dirty="0">
                <a:solidFill>
                  <a:prstClr val="white"/>
                </a:solidFill>
                <a:cs typeface="Times New Roman" panose="02020603050405020304" pitchFamily="18" charset="0"/>
              </a:rPr>
              <a:t>A</a:t>
            </a:r>
            <a:r>
              <a:rPr lang="en-US" altLang="ko-KR" sz="1200" b="1" dirty="0">
                <a:solidFill>
                  <a:prstClr val="white"/>
                </a:solidFill>
                <a:cs typeface="Times New Roman" panose="02020603050405020304" pitchFamily="18" charset="0"/>
              </a:rPr>
              <a:t> &gt; 100</a:t>
            </a:r>
          </a:p>
        </p:txBody>
      </p:sp>
      <p:sp>
        <p:nvSpPr>
          <p:cNvPr id="22" name="TextBox 26"/>
          <p:cNvSpPr txBox="1"/>
          <p:nvPr/>
        </p:nvSpPr>
        <p:spPr>
          <a:xfrm>
            <a:off x="4790667" y="4059126"/>
            <a:ext cx="1166832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prstClr val="white"/>
                </a:solidFill>
                <a:cs typeface="Times New Roman" panose="02020603050405020304" pitchFamily="18" charset="0"/>
              </a:rPr>
              <a:t>Spallation room for future extension</a:t>
            </a:r>
            <a:endParaRPr lang="ko-KR" altLang="en-US" sz="9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72" y="1143099"/>
            <a:ext cx="1801606" cy="177991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331640" y="2709196"/>
            <a:ext cx="6559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prstClr val="white"/>
                </a:solidFill>
                <a:cs typeface="Times New Roman" panose="02020603050405020304" pitchFamily="18" charset="0"/>
              </a:rPr>
              <a:t>2018.08</a:t>
            </a:r>
            <a:endParaRPr lang="ko-KR" altLang="en-US" sz="11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직사각형 24"/>
          <p:cNvSpPr/>
          <p:nvPr/>
        </p:nvSpPr>
        <p:spPr>
          <a:xfrm rot="17365751">
            <a:off x="1033346" y="2182771"/>
            <a:ext cx="215558" cy="2958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3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08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8" y="707485"/>
            <a:ext cx="4801553" cy="332350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9" t="4621" r="31392" b="5327"/>
          <a:stretch/>
        </p:blipFill>
        <p:spPr>
          <a:xfrm>
            <a:off x="3616756" y="3993387"/>
            <a:ext cx="1567188" cy="217191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434" y="883246"/>
            <a:ext cx="3287566" cy="326461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54619" y="781840"/>
            <a:ext cx="2103558" cy="123442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84895" y="781839"/>
            <a:ext cx="2817180" cy="321154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371510" y="2374123"/>
            <a:ext cx="1781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Contracted on April 2018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13428" y="2888499"/>
            <a:ext cx="3153174" cy="3635209"/>
            <a:chOff x="7364140" y="2856210"/>
            <a:chExt cx="4204232" cy="3635209"/>
          </a:xfrm>
        </p:grpSpPr>
        <p:sp>
          <p:nvSpPr>
            <p:cNvPr id="33" name="직사각형 32"/>
            <p:cNvSpPr/>
            <p:nvPr/>
          </p:nvSpPr>
          <p:spPr>
            <a:xfrm>
              <a:off x="7364141" y="2856210"/>
              <a:ext cx="3846763" cy="35617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8545" y="5722875"/>
              <a:ext cx="1708393" cy="241996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7364140" y="4985140"/>
              <a:ext cx="398282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                         </a:t>
              </a:r>
              <a:r>
                <a:rPr lang="en-US" altLang="ko-KR" sz="1100" dirty="0" smtClean="0">
                  <a:solidFill>
                    <a:prstClr val="black"/>
                  </a:solidFill>
                  <a:cs typeface="Times New Roman" panose="02020603050405020304" pitchFamily="18" charset="0"/>
                </a:rPr>
                <a:t>((Korea</a:t>
              </a:r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Productions of quadrupole and </a:t>
              </a:r>
              <a:r>
                <a:rPr lang="en-US" altLang="ko-KR" sz="1100" dirty="0" err="1">
                  <a:solidFill>
                    <a:prstClr val="black"/>
                  </a:solidFill>
                  <a:cs typeface="Times New Roman" panose="02020603050405020304" pitchFamily="18" charset="0"/>
                </a:rPr>
                <a:t>sextupole</a:t>
              </a:r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 magnets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0634" y="4938935"/>
              <a:ext cx="1163579" cy="296489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7364140" y="3994639"/>
              <a:ext cx="41164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</a:t>
              </a:r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(Denmark)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Project management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Designs of all magnets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Productions of bending magnets and swinger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369171" y="3185617"/>
              <a:ext cx="2186557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                        </a:t>
              </a:r>
              <a:r>
                <a:rPr lang="en-US" altLang="ko-KR" sz="1100" dirty="0" smtClean="0">
                  <a:solidFill>
                    <a:prstClr val="black"/>
                  </a:solidFill>
                  <a:cs typeface="Times New Roman" panose="02020603050405020304" pitchFamily="18" charset="0"/>
                </a:rPr>
                <a:t>((Korea</a:t>
              </a:r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)</a:t>
              </a:r>
              <a:endParaRPr lang="ko-KR" altLang="en-US" sz="1100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Project management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60480" y="3317969"/>
              <a:ext cx="1097999" cy="252000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8649909" y="2890982"/>
              <a:ext cx="15713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Consortium</a:t>
              </a:r>
              <a:endParaRPr lang="ko-KR" altLang="en-US" sz="1600" b="1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4384" y="3880156"/>
              <a:ext cx="1565888" cy="333714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7375344" y="5552700"/>
              <a:ext cx="4193028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ko-KR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</a:t>
              </a:r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(Korea)</a:t>
              </a:r>
            </a:p>
            <a:p>
              <a:r>
                <a:rPr lang="en-US" altLang="ko-KR" sz="11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Designs and productions of diagnostic chambers, beam pipe, beam dump, and etc.</a:t>
              </a:r>
            </a:p>
            <a:p>
              <a:endParaRPr lang="ko-KR" altLang="en-US" sz="11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5106623" y="2296491"/>
            <a:ext cx="1472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Small quadrupole magnet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308304" y="791031"/>
            <a:ext cx="11160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Swinger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045521" y="3671554"/>
            <a:ext cx="1545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u"/>
            </a:pPr>
            <a:r>
              <a:rPr lang="en-US" altLang="ko-KR" sz="12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Sextupole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magnet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6" t="6831" r="30526" b="3288"/>
          <a:stretch/>
        </p:blipFill>
        <p:spPr>
          <a:xfrm>
            <a:off x="7654657" y="4079302"/>
            <a:ext cx="1424363" cy="221802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9" t="8340" r="34553" b="12034"/>
          <a:stretch/>
        </p:blipFill>
        <p:spPr>
          <a:xfrm>
            <a:off x="5687950" y="4240081"/>
            <a:ext cx="1704715" cy="200487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701432" y="6174486"/>
            <a:ext cx="13308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3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F1 chamber</a:t>
            </a:r>
            <a:endParaRPr lang="ko-KR" altLang="en-US" sz="1300" b="1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74900" y="6165304"/>
            <a:ext cx="13308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3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F2 chamber</a:t>
            </a:r>
            <a:endParaRPr lang="ko-KR" altLang="en-US" sz="1300" b="1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15143" y="6174486"/>
            <a:ext cx="13308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3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F3 chamber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4243993" y="3186845"/>
            <a:ext cx="357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F0</a:t>
            </a:r>
            <a:endParaRPr lang="ko-KR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51616" y="1399058"/>
            <a:ext cx="357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F1</a:t>
            </a:r>
            <a:endParaRPr lang="ko-KR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32777" y="1573321"/>
            <a:ext cx="357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F2</a:t>
            </a:r>
            <a:endParaRPr lang="ko-KR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09917" y="1198001"/>
            <a:ext cx="357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  <a:cs typeface="Times New Roman" panose="02020603050405020304" pitchFamily="18" charset="0"/>
              </a:rPr>
              <a:t>F3</a:t>
            </a:r>
            <a:endParaRPr lang="ko-KR" altLang="en-US" sz="1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5496" y="2234344"/>
            <a:ext cx="209393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300" dirty="0">
                <a:solidFill>
                  <a:prstClr val="black">
                    <a:lumMod val="95000"/>
                    <a:lumOff val="5000"/>
                  </a:prstClr>
                </a:solidFill>
                <a:cs typeface="Times New Roman" panose="02020603050405020304" pitchFamily="18" charset="0"/>
              </a:rPr>
              <a:t>Wien Filter will be added </a:t>
            </a:r>
            <a:r>
              <a:rPr lang="en-US" altLang="ko-KR" sz="1300" dirty="0" smtClean="0">
                <a:solidFill>
                  <a:prstClr val="black">
                    <a:lumMod val="95000"/>
                    <a:lumOff val="5000"/>
                  </a:prstClr>
                </a:solidFill>
                <a:cs typeface="Times New Roman" panose="02020603050405020304" pitchFamily="18" charset="0"/>
              </a:rPr>
              <a:t>later</a:t>
            </a:r>
            <a:endParaRPr lang="ko-KR" altLang="en-US" sz="1300" dirty="0">
              <a:solidFill>
                <a:prstClr val="black">
                  <a:lumMod val="95000"/>
                  <a:lumOff val="5000"/>
                </a:prstClr>
              </a:solidFill>
              <a:cs typeface="Times New Roman" panose="02020603050405020304" pitchFamily="18" charset="0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 flipH="1" flipV="1">
            <a:off x="1330693" y="1208392"/>
            <a:ext cx="0" cy="1060179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173314" y="1628886"/>
            <a:ext cx="1078610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Contracted on Dec 2018</a:t>
            </a:r>
            <a:endParaRPr lang="ko-KR" altLang="en-US" sz="1200" b="1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3853375" y="4364434"/>
            <a:ext cx="255538" cy="108961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3172454" y="4056788"/>
            <a:ext cx="8361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prstClr val="black">
                    <a:lumMod val="95000"/>
                    <a:lumOff val="5000"/>
                  </a:prstClr>
                </a:solidFill>
                <a:cs typeface="Times New Roman" panose="02020603050405020304" pitchFamily="18" charset="0"/>
              </a:rPr>
              <a:t>Removable scattering chamber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178111" y="4003127"/>
            <a:ext cx="12268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cs typeface="Times New Roman" panose="02020603050405020304" pitchFamily="18" charset="0"/>
              </a:rPr>
              <a:t>Empty space for Si-detector array</a:t>
            </a:r>
          </a:p>
          <a:p>
            <a:r>
              <a:rPr lang="en-US" altLang="ko-KR" sz="1100" dirty="0">
                <a:solidFill>
                  <a:prstClr val="black">
                    <a:lumMod val="95000"/>
                    <a:lumOff val="5000"/>
                  </a:prstClr>
                </a:solidFill>
                <a:cs typeface="Times New Roman" panose="02020603050405020304" pitchFamily="18" charset="0"/>
              </a:rPr>
              <a:t>or IC chamber</a:t>
            </a:r>
            <a:endParaRPr lang="ko-KR" altLang="en-US" sz="11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6176611" y="4435200"/>
            <a:ext cx="342917" cy="260306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2774973" y="1580648"/>
            <a:ext cx="7701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2982853" y="134697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cs typeface="Times New Roman" panose="02020603050405020304" pitchFamily="18" charset="0"/>
              </a:rPr>
              <a:t>5 m</a:t>
            </a:r>
            <a:endParaRPr lang="ko-KR" altLang="en-US" sz="12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2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08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85" y="1042401"/>
            <a:ext cx="4395137" cy="228164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268" y="5733256"/>
            <a:ext cx="91313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All of detectors are fulfilled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KoBRA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detection system requirements</a:t>
            </a:r>
          </a:p>
          <a:p>
            <a:r>
              <a:rPr lang="en-US" altLang="ko-KR" sz="14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Complete KOBRA detection system including spare detectors, Ion Chamber, </a:t>
            </a:r>
            <a:r>
              <a:rPr lang="en-US" altLang="ko-KR" sz="1400" dirty="0" err="1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HPGe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gamma array and DAQ system will 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be</a:t>
            </a:r>
          </a:p>
          <a:p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  ready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by the middle of 2019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821" y="1398173"/>
            <a:ext cx="1482817" cy="1282844"/>
          </a:xfrm>
          <a:prstGeom prst="rect">
            <a:avLst/>
          </a:prstGeom>
          <a:ln>
            <a:solidFill>
              <a:srgbClr val="E7E6E6">
                <a:lumMod val="50000"/>
              </a:srgbClr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4788024" y="715392"/>
            <a:ext cx="42484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PPACs</a:t>
            </a: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</a:t>
            </a:r>
            <a:r>
              <a:rPr lang="en-US" altLang="ko-KR" sz="1000" b="1" dirty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Six 10 x 10 cm</a:t>
            </a:r>
            <a:r>
              <a:rPr lang="en-US" altLang="ko-KR" sz="1000" b="1" baseline="300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2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, two 20 x 20 cm</a:t>
            </a:r>
            <a:r>
              <a:rPr lang="en-US" altLang="ko-KR" sz="1000" b="1" baseline="300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2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, two 40 x 20 cm</a:t>
            </a:r>
            <a:r>
              <a:rPr lang="en-US" altLang="ko-KR" sz="1000" b="1" baseline="300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2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active area PPACs</a:t>
            </a: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</a:t>
            </a:r>
            <a:r>
              <a:rPr lang="en-US" altLang="ko-KR" sz="1000" b="1" dirty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Position resolution: &lt; </a:t>
            </a:r>
            <a:r>
              <a:rPr lang="en-US" altLang="ko-KR" sz="1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1 mm in FWHM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, (</a:t>
            </a:r>
            <a:r>
              <a:rPr lang="en-US" altLang="ko-KR" sz="1000" b="1" kern="1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C</a:t>
            </a:r>
            <a:r>
              <a:rPr lang="en-US" altLang="ko-KR" sz="1000" b="1" kern="100" baseline="-250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4</a:t>
            </a:r>
            <a:r>
              <a:rPr lang="en-US" altLang="ko-KR" sz="1000" b="1" kern="1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H</a:t>
            </a:r>
            <a:r>
              <a:rPr lang="en-US" altLang="ko-KR" sz="1000" b="1" kern="100" baseline="-250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10</a:t>
            </a:r>
            <a:r>
              <a:rPr lang="en-US" altLang="ko-KR" sz="1000" b="1" kern="1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gas, </a:t>
            </a:r>
            <a:r>
              <a:rPr lang="en-US" altLang="ko-KR" sz="1000" b="1" kern="100" baseline="300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16</a:t>
            </a:r>
            <a:r>
              <a:rPr lang="en-US" altLang="ko-KR" sz="1000" b="1" kern="1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O beam at 2x10</a:t>
            </a:r>
            <a:r>
              <a:rPr lang="en-US" altLang="ko-KR" sz="1000" b="1" kern="100" baseline="300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6</a:t>
            </a:r>
            <a:r>
              <a:rPr lang="en-US" altLang="ko-KR" sz="1000" b="1" kern="1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 err="1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pps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816" y="4340984"/>
            <a:ext cx="2332688" cy="1329435"/>
          </a:xfrm>
          <a:prstGeom prst="rect">
            <a:avLst/>
          </a:prstGeom>
          <a:ln>
            <a:solidFill>
              <a:srgbClr val="E7E6E6">
                <a:lumMod val="50000"/>
              </a:srgbClr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4811118" y="4503310"/>
            <a:ext cx="2040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SSD</a:t>
            </a: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Two 5 x 5 cm</a:t>
            </a:r>
            <a:r>
              <a:rPr lang="en-US" altLang="ko-KR" sz="1000" b="1" baseline="300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2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active area, 50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m-thick, 16 channel SSD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Energy resolution ~ 0.7%,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S/N ~ 272 for 5.486 MeV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 in vacuum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pic>
        <p:nvPicPr>
          <p:cNvPr id="32" name="그림 31" descr="D:\d_disk_backup\다운로드_5\2018_IAC\플라스틱검출기_사진\20180629_135615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13849"/>
          <a:stretch/>
        </p:blipFill>
        <p:spPr bwMode="auto">
          <a:xfrm>
            <a:off x="7380312" y="2906360"/>
            <a:ext cx="1591832" cy="1145622"/>
          </a:xfrm>
          <a:prstGeom prst="rect">
            <a:avLst/>
          </a:prstGeom>
          <a:noFill/>
          <a:ln>
            <a:solidFill>
              <a:srgbClr val="E7E6E6">
                <a:lumMod val="50000"/>
              </a:srgb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967289" y="2906360"/>
            <a:ext cx="23021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Plastic scintillator detectors</a:t>
            </a: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One 10 x 10 cm</a:t>
            </a:r>
            <a:r>
              <a:rPr lang="en-US" altLang="ko-KR" sz="1000" b="1" baseline="30000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2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active area, 100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m thick both side readout plastic detector</a:t>
            </a: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One 10 x 10 cm2 active area, 100 m thick one side readout plastic detector</a:t>
            </a: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Time </a:t>
            </a:r>
            <a:r>
              <a:rPr lang="en-US" altLang="ko-KR" sz="1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resolution &lt; 42 </a:t>
            </a:r>
            <a:r>
              <a:rPr lang="en-US" altLang="ko-KR" sz="1000" b="1" u="sng" dirty="0" err="1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ps</a:t>
            </a:r>
            <a:r>
              <a:rPr lang="en-US" altLang="ko-KR" sz="1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for 5.486 MeV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 in vacuum</a:t>
            </a:r>
          </a:p>
        </p:txBody>
      </p:sp>
      <p:pic>
        <p:nvPicPr>
          <p:cNvPr id="34" name="Picture 2" descr="C:\Users\ibs\Desktop\기타 사진\초대면적 PPAC\IMG_10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15374" r="4000" b="3045"/>
          <a:stretch/>
        </p:blipFill>
        <p:spPr bwMode="auto">
          <a:xfrm>
            <a:off x="6762291" y="1383070"/>
            <a:ext cx="1996312" cy="1313051"/>
          </a:xfrm>
          <a:prstGeom prst="rect">
            <a:avLst/>
          </a:prstGeom>
          <a:noFill/>
          <a:ln>
            <a:solidFill>
              <a:sysClr val="windowText" lastClr="000000">
                <a:lumMod val="65000"/>
                <a:lumOff val="3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4" b="4614"/>
          <a:stretch/>
        </p:blipFill>
        <p:spPr>
          <a:xfrm>
            <a:off x="3296223" y="3410416"/>
            <a:ext cx="1465888" cy="2117782"/>
          </a:xfrm>
          <a:prstGeom prst="rect">
            <a:avLst/>
          </a:prstGeom>
          <a:ln>
            <a:solidFill>
              <a:sysClr val="windowText" lastClr="000000">
                <a:lumMod val="65000"/>
                <a:lumOff val="35000"/>
              </a:sysClr>
            </a:solidFill>
          </a:ln>
        </p:spPr>
      </p:pic>
      <p:pic>
        <p:nvPicPr>
          <p:cNvPr id="36" name="Picture 2" descr="C:\Users\ibs\Dropbox\Camera Uploads\2015-09-25 08.56.31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0" r="7516"/>
          <a:stretch/>
        </p:blipFill>
        <p:spPr bwMode="auto">
          <a:xfrm>
            <a:off x="41484" y="4514187"/>
            <a:ext cx="1214364" cy="1014011"/>
          </a:xfrm>
          <a:prstGeom prst="rect">
            <a:avLst/>
          </a:prstGeom>
          <a:noFill/>
          <a:ln>
            <a:solidFill>
              <a:sysClr val="windowText" lastClr="000000">
                <a:lumMod val="65000"/>
                <a:lumOff val="3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-36512" y="3410416"/>
            <a:ext cx="2582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HPGe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gamma ray detectors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32 segmented </a:t>
            </a:r>
            <a:r>
              <a:rPr lang="en-US" altLang="ko-KR" sz="1000" b="1" dirty="0" err="1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HPGe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 detectors (6set)</a:t>
            </a: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Compton suppressor BGO crystals (6set)</a:t>
            </a:r>
          </a:p>
          <a:p>
            <a:r>
              <a:rPr lang="en-US" altLang="ko-KR" sz="10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cs typeface="Times New Roman" panose="02020603050405020304" pitchFamily="18" charset="0"/>
              </a:rPr>
              <a:t>Complete set of TIGRESS electronics</a:t>
            </a:r>
            <a:endParaRPr lang="ko-KR" altLang="en-US" sz="1000" b="1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pic>
        <p:nvPicPr>
          <p:cNvPr id="38" name="_x721017032" descr="EMB0002c19417b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09" y="4517249"/>
            <a:ext cx="1910481" cy="1001030"/>
          </a:xfrm>
          <a:prstGeom prst="rect">
            <a:avLst/>
          </a:prstGeom>
          <a:noFill/>
          <a:ln>
            <a:solidFill>
              <a:sysClr val="windowText" lastClr="000000">
                <a:lumMod val="65000"/>
                <a:lumOff val="3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04949" y="4878208"/>
            <a:ext cx="745732" cy="642567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3745600" y="1518921"/>
            <a:ext cx="12827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Times New Roman" panose="02020603050405020304" pitchFamily="18" charset="0"/>
              </a:rPr>
              <a:t>Large area PPACs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898219" y="791453"/>
            <a:ext cx="58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Times New Roman" panose="02020603050405020304" pitchFamily="18" charset="0"/>
              </a:rPr>
              <a:t>PPACs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Times New Roman" panose="02020603050405020304" pitchFamily="18" charset="0"/>
              </a:rPr>
              <a:t>SSD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51" y="1803653"/>
            <a:ext cx="397954" cy="342901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 flipV="1">
            <a:off x="230528" y="1458346"/>
            <a:ext cx="0" cy="39814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직사각형 46"/>
          <p:cNvSpPr/>
          <p:nvPr/>
        </p:nvSpPr>
        <p:spPr>
          <a:xfrm>
            <a:off x="-6069" y="2201801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Times New Roman" panose="02020603050405020304" pitchFamily="18" charset="0"/>
              </a:rPr>
              <a:t>HPGe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Times New Roman" panose="02020603050405020304" pitchFamily="18" charset="0"/>
              </a:rPr>
              <a:t> gamma array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43487" y="2063301"/>
            <a:ext cx="23790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chemeClr val="tx2"/>
                </a:solidFill>
                <a:cs typeface="Times New Roman" panose="02020603050405020304" pitchFamily="18" charset="0"/>
              </a:rPr>
              <a:t>Use B</a:t>
            </a:r>
            <a:r>
              <a:rPr lang="en-US" altLang="ko-KR" sz="1500" b="1" dirty="0">
                <a:solidFill>
                  <a:schemeClr val="tx2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altLang="ko-KR" sz="1500" b="1" dirty="0">
                <a:solidFill>
                  <a:schemeClr val="tx2"/>
                </a:solidFill>
                <a:cs typeface="Times New Roman" panose="02020603050405020304" pitchFamily="18" charset="0"/>
              </a:rPr>
              <a:t>-</a:t>
            </a:r>
            <a:r>
              <a:rPr lang="en-US" altLang="ko-KR" sz="1500" b="1" dirty="0" err="1">
                <a:solidFill>
                  <a:schemeClr val="tx2"/>
                </a:solidFill>
                <a:cs typeface="Times New Roman" panose="02020603050405020304" pitchFamily="18" charset="0"/>
              </a:rPr>
              <a:t>ToF</a:t>
            </a:r>
            <a:r>
              <a:rPr lang="en-US" altLang="ko-KR" sz="1500" b="1" dirty="0">
                <a:solidFill>
                  <a:schemeClr val="tx2"/>
                </a:solidFill>
                <a:cs typeface="Times New Roman" panose="02020603050405020304" pitchFamily="18" charset="0"/>
              </a:rPr>
              <a:t>-∆E technique for RI identification</a:t>
            </a:r>
            <a:endParaRPr lang="ko-KR" altLang="en-US" sz="1500" b="1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11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0" r="41338"/>
          <a:stretch/>
        </p:blipFill>
        <p:spPr>
          <a:xfrm>
            <a:off x="4547787" y="3690601"/>
            <a:ext cx="4572000" cy="2690727"/>
          </a:xfrm>
          <a:prstGeom prst="rect">
            <a:avLst/>
          </a:prstGeom>
        </p:spPr>
      </p:pic>
      <p:sp>
        <p:nvSpPr>
          <p:cNvPr id="13" name="Now only focus on HE-LAMPS R&amp;D…"/>
          <p:cNvSpPr txBox="1"/>
          <p:nvPr/>
        </p:nvSpPr>
        <p:spPr>
          <a:xfrm>
            <a:off x="0" y="653056"/>
            <a:ext cx="9144000" cy="1592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0000" rIns="90000" anchor="t" anchorCtr="0">
            <a:spAutoFit/>
          </a:bodyPr>
          <a:lstStyle/>
          <a:p>
            <a:pPr algn="ctr">
              <a:buSzPct val="100000"/>
              <a:defRPr sz="2000" b="1">
                <a:solidFill>
                  <a:srgbClr val="FF0000"/>
                </a:solidFill>
                <a:uFillTx/>
                <a:latin typeface="+mj-lt"/>
                <a:ea typeface="+mj-ea"/>
                <a:cs typeface="+mj-cs"/>
                <a:sym typeface="Times New Roman"/>
              </a:defRPr>
            </a:pPr>
            <a:r>
              <a:rPr lang="en-US" altLang="ko-KR" sz="1500" b="1" dirty="0">
                <a:solidFill>
                  <a:schemeClr val="tx2"/>
                </a:solidFill>
                <a:cs typeface="Times New Roman" panose="02020603050405020304" pitchFamily="18" charset="0"/>
                <a:sym typeface="Times New Roman"/>
              </a:rPr>
              <a:t>Main facility for nuclear matter and nuclear reaction studies with </a:t>
            </a:r>
            <a:r>
              <a:rPr lang="en-US" altLang="ko-KR" sz="1500" b="1" dirty="0" smtClean="0">
                <a:solidFill>
                  <a:schemeClr val="tx2"/>
                </a:solidFill>
                <a:cs typeface="Times New Roman" panose="02020603050405020304" pitchFamily="18" charset="0"/>
                <a:sym typeface="Times New Roman"/>
              </a:rPr>
              <a:t>stable </a:t>
            </a:r>
            <a:r>
              <a:rPr lang="en-US" altLang="ko-KR" sz="1500" b="1" dirty="0">
                <a:solidFill>
                  <a:schemeClr val="tx2"/>
                </a:solidFill>
                <a:cs typeface="Times New Roman" panose="02020603050405020304" pitchFamily="18" charset="0"/>
                <a:sym typeface="Times New Roman"/>
              </a:rPr>
              <a:t>and rare isotope </a:t>
            </a:r>
            <a:r>
              <a:rPr lang="en-US" altLang="ko-KR" sz="1500" b="1" dirty="0" smtClean="0">
                <a:solidFill>
                  <a:schemeClr val="tx2"/>
                </a:solidFill>
                <a:cs typeface="Times New Roman" panose="02020603050405020304" pitchFamily="18" charset="0"/>
                <a:sym typeface="Times New Roman"/>
              </a:rPr>
              <a:t>beams at intermediate energy</a:t>
            </a:r>
            <a:endParaRPr lang="en-US" altLang="ko-KR" sz="1500" dirty="0">
              <a:solidFill>
                <a:schemeClr val="tx2"/>
              </a:solidFill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buClrTx/>
              <a:buSzPct val="100000"/>
              <a:defRPr sz="2000" b="1">
                <a:solidFill>
                  <a:srgbClr val="FF0000"/>
                </a:solidFill>
                <a:uFillTx/>
                <a:latin typeface="+mj-lt"/>
                <a:ea typeface="+mj-ea"/>
                <a:cs typeface="+mj-cs"/>
                <a:sym typeface="Times New Roman"/>
              </a:defRPr>
            </a:pPr>
            <a:r>
              <a:rPr lang="ko-KR" altLang="en-US" sz="1500" spc="20" dirty="0">
                <a:cs typeface="Times New Roman" panose="02020603050405020304" pitchFamily="18" charset="0"/>
                <a:sym typeface="Symbol" panose="05050102010706020507" pitchFamily="18" charset="2"/>
              </a:rPr>
              <a:t>• </a:t>
            </a:r>
            <a:r>
              <a:rPr sz="1500" spc="20" dirty="0">
                <a:cs typeface="Times New Roman" panose="02020603050405020304" pitchFamily="18" charset="0"/>
              </a:rPr>
              <a:t>Main Research Subject</a:t>
            </a:r>
          </a:p>
          <a:p>
            <a:pPr>
              <a:buClrTx/>
              <a:buFontTx/>
              <a:defRPr sz="2000" b="1">
                <a:solidFill>
                  <a:srgbClr val="0000FF"/>
                </a:solidFill>
                <a:uFillTx/>
                <a:latin typeface="+mj-lt"/>
                <a:ea typeface="+mj-ea"/>
                <a:cs typeface="+mj-cs"/>
                <a:sym typeface="Times New Roman"/>
              </a:defRPr>
            </a:pPr>
            <a:r>
              <a:rPr sz="1500" spc="20" dirty="0">
                <a:solidFill>
                  <a:schemeClr val="tx2"/>
                </a:solidFill>
                <a:cs typeface="Times New Roman" panose="02020603050405020304" pitchFamily="18" charset="0"/>
              </a:rPr>
              <a:t>Study of nuclear symmetry energy at supra-saturation density via heavy-ion collision experiment</a:t>
            </a:r>
            <a:r>
              <a:rPr lang="en-US" sz="1500" spc="20" dirty="0">
                <a:solidFill>
                  <a:schemeClr val="tx2"/>
                </a:solidFill>
                <a:cs typeface="Times New Roman" panose="02020603050405020304" pitchFamily="18" charset="0"/>
              </a:rPr>
              <a:t> using </a:t>
            </a:r>
            <a:r>
              <a:rPr lang="en-US" sz="1500" spc="20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rare isotope </a:t>
            </a:r>
            <a:r>
              <a:rPr lang="en-US" sz="1500" spc="20" dirty="0">
                <a:solidFill>
                  <a:schemeClr val="tx2"/>
                </a:solidFill>
                <a:cs typeface="Times New Roman" panose="02020603050405020304" pitchFamily="18" charset="0"/>
              </a:rPr>
              <a:t>beam with varying beam energies and collision systems</a:t>
            </a:r>
          </a:p>
          <a:p>
            <a:pPr>
              <a:buClrTx/>
              <a:buFontTx/>
              <a:defRPr sz="2000" b="1">
                <a:solidFill>
                  <a:srgbClr val="0000FF"/>
                </a:solidFill>
                <a:uFillTx/>
                <a:latin typeface="+mj-lt"/>
                <a:ea typeface="+mj-ea"/>
                <a:cs typeface="+mj-cs"/>
                <a:sym typeface="Times New Roman"/>
              </a:defRPr>
            </a:pPr>
            <a:r>
              <a:rPr lang="en-US" sz="1500" spc="50" dirty="0">
                <a:solidFill>
                  <a:srgbClr val="0000FF"/>
                </a:solidFill>
                <a:cs typeface="Times New Roman" panose="02020603050405020304" pitchFamily="18" charset="0"/>
              </a:rPr>
              <a:t>(e.g. measure </a:t>
            </a:r>
            <a:r>
              <a:rPr lang="en-US" sz="1500" i="1" spc="50" dirty="0">
                <a:solidFill>
                  <a:srgbClr val="0000FF"/>
                </a:solidFill>
                <a:cs typeface="Times New Roman" panose="02020603050405020304" pitchFamily="18" charset="0"/>
              </a:rPr>
              <a:t>n/p</a:t>
            </a:r>
            <a:r>
              <a:rPr lang="en-US" sz="1500" spc="50" dirty="0">
                <a:solidFill>
                  <a:srgbClr val="0000FF"/>
                </a:solidFill>
                <a:cs typeface="Times New Roman" panose="02020603050405020304" pitchFamily="18" charset="0"/>
              </a:rPr>
              <a:t> ratio &amp; collective flow at the same time in the combination of </a:t>
            </a:r>
            <a:r>
              <a:rPr lang="en-US" sz="1500" spc="50" baseline="30000" dirty="0">
                <a:solidFill>
                  <a:srgbClr val="0000FF"/>
                </a:solidFill>
                <a:cs typeface="Times New Roman" panose="02020603050405020304" pitchFamily="18" charset="0"/>
              </a:rPr>
              <a:t>50,54</a:t>
            </a:r>
            <a:r>
              <a:rPr lang="en-US" sz="1500" spc="50" dirty="0">
                <a:solidFill>
                  <a:srgbClr val="0000FF"/>
                </a:solidFill>
                <a:cs typeface="Times New Roman" panose="02020603050405020304" pitchFamily="18" charset="0"/>
              </a:rPr>
              <a:t>Ca+</a:t>
            </a:r>
            <a:r>
              <a:rPr lang="en-US" sz="1500" spc="50" baseline="30000" dirty="0">
                <a:solidFill>
                  <a:srgbClr val="0000FF"/>
                </a:solidFill>
                <a:cs typeface="Times New Roman" panose="02020603050405020304" pitchFamily="18" charset="0"/>
              </a:rPr>
              <a:t>40</a:t>
            </a:r>
            <a:r>
              <a:rPr lang="en-US" sz="1500" spc="50" dirty="0">
                <a:solidFill>
                  <a:srgbClr val="0000FF"/>
                </a:solidFill>
                <a:cs typeface="Times New Roman" panose="02020603050405020304" pitchFamily="18" charset="0"/>
              </a:rPr>
              <a:t>Ca, </a:t>
            </a:r>
            <a:r>
              <a:rPr lang="en-US" sz="1500" spc="50" baseline="30000" dirty="0">
                <a:solidFill>
                  <a:srgbClr val="0000FF"/>
                </a:solidFill>
                <a:cs typeface="Times New Roman" panose="02020603050405020304" pitchFamily="18" charset="0"/>
              </a:rPr>
              <a:t>68,70,72</a:t>
            </a:r>
            <a:r>
              <a:rPr lang="en-US" sz="1500" spc="50" dirty="0">
                <a:solidFill>
                  <a:srgbClr val="0000FF"/>
                </a:solidFill>
                <a:cs typeface="Times New Roman" panose="02020603050405020304" pitchFamily="18" charset="0"/>
              </a:rPr>
              <a:t>Ni + </a:t>
            </a:r>
            <a:r>
              <a:rPr lang="en-US" sz="1500" spc="50" baseline="30000" dirty="0">
                <a:solidFill>
                  <a:srgbClr val="0000FF"/>
                </a:solidFill>
                <a:cs typeface="Times New Roman" panose="02020603050405020304" pitchFamily="18" charset="0"/>
              </a:rPr>
              <a:t>58</a:t>
            </a:r>
            <a:r>
              <a:rPr lang="en-US" sz="1500" spc="50" dirty="0">
                <a:solidFill>
                  <a:srgbClr val="0000FF"/>
                </a:solidFill>
                <a:cs typeface="Times New Roman" panose="02020603050405020304" pitchFamily="18" charset="0"/>
              </a:rPr>
              <a:t>Ni,</a:t>
            </a:r>
          </a:p>
          <a:p>
            <a:pPr>
              <a:buClrTx/>
              <a:buFontTx/>
              <a:defRPr sz="2000" b="1">
                <a:solidFill>
                  <a:srgbClr val="0000FF"/>
                </a:solidFill>
                <a:uFillTx/>
                <a:latin typeface="+mj-lt"/>
                <a:ea typeface="+mj-ea"/>
                <a:cs typeface="+mj-cs"/>
                <a:sym typeface="Times New Roman"/>
              </a:defRPr>
            </a:pPr>
            <a:r>
              <a:rPr lang="en-US" sz="1500" spc="50" baseline="30000" dirty="0">
                <a:solidFill>
                  <a:srgbClr val="0000FF"/>
                </a:solidFill>
                <a:cs typeface="Times New Roman" panose="02020603050405020304" pitchFamily="18" charset="0"/>
              </a:rPr>
              <a:t>106,112,124,130,132</a:t>
            </a:r>
            <a:r>
              <a:rPr lang="en-US" sz="1500" spc="50" dirty="0">
                <a:solidFill>
                  <a:srgbClr val="0000FF"/>
                </a:solidFill>
                <a:cs typeface="Times New Roman" panose="02020603050405020304" pitchFamily="18" charset="0"/>
              </a:rPr>
              <a:t>Sn + </a:t>
            </a:r>
            <a:r>
              <a:rPr lang="en-US" sz="1500" spc="50" baseline="30000" dirty="0">
                <a:solidFill>
                  <a:srgbClr val="0000FF"/>
                </a:solidFill>
                <a:cs typeface="Times New Roman" panose="02020603050405020304" pitchFamily="18" charset="0"/>
              </a:rPr>
              <a:t>112,118,124</a:t>
            </a:r>
            <a:r>
              <a:rPr lang="en-US" sz="1500" spc="50" dirty="0">
                <a:solidFill>
                  <a:srgbClr val="0000FF"/>
                </a:solidFill>
                <a:cs typeface="Times New Roman" panose="02020603050405020304" pitchFamily="18" charset="0"/>
              </a:rPr>
              <a:t>Sn)</a:t>
            </a:r>
            <a:endParaRPr sz="1500" spc="5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85433" y="2132856"/>
            <a:ext cx="46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▪ Beam </a:t>
            </a:r>
            <a:r>
              <a:rPr lang="en-US" altLang="ko-KR" sz="1500" b="1" dirty="0">
                <a:solidFill>
                  <a:srgbClr val="FF0000"/>
                </a:solidFill>
                <a:cs typeface="Times New Roman" panose="02020603050405020304" pitchFamily="18" charset="0"/>
              </a:rPr>
              <a:t>Energy: up to 250 MeV/u for </a:t>
            </a:r>
            <a:r>
              <a:rPr lang="en-US" altLang="ko-KR" sz="1500" b="1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132</a:t>
            </a:r>
            <a:r>
              <a:rPr lang="en-US" altLang="ko-KR" sz="1500" b="1" dirty="0">
                <a:solidFill>
                  <a:srgbClr val="FF0000"/>
                </a:solidFill>
                <a:cs typeface="Times New Roman" panose="02020603050405020304" pitchFamily="18" charset="0"/>
              </a:rPr>
              <a:t>Sn (≤ 10</a:t>
            </a:r>
            <a:r>
              <a:rPr lang="en-US" altLang="ko-KR" sz="1500" b="1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8</a:t>
            </a:r>
            <a:r>
              <a:rPr lang="en-US" altLang="ko-KR" sz="15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5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pps</a:t>
            </a:r>
            <a:r>
              <a:rPr lang="en-US" altLang="ko-KR" sz="1500" b="1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5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▪ </a:t>
            </a:r>
            <a:r>
              <a:rPr lang="en-US" altLang="ko-KR" sz="1500" b="1" dirty="0">
                <a:solidFill>
                  <a:srgbClr val="FF0000"/>
                </a:solidFill>
                <a:cs typeface="Times New Roman" panose="02020603050405020304" pitchFamily="18" charset="0"/>
              </a:rPr>
              <a:t>Solenoid Spectrometer</a:t>
            </a:r>
          </a:p>
          <a:p>
            <a:r>
              <a:rPr lang="en-US" altLang="ko-KR" sz="15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- Max. 1T solenoid magnet</a:t>
            </a:r>
          </a:p>
          <a:p>
            <a:r>
              <a:rPr lang="en-US" altLang="ko-KR" sz="15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- TPC (~ 3</a:t>
            </a:r>
            <a:r>
              <a:rPr lang="en-US" altLang="ko-KR" sz="1500" b="1" dirty="0">
                <a:solidFill>
                  <a:srgbClr val="000000"/>
                </a:solidFill>
                <a:cs typeface="Times New Roman" panose="02020603050405020304" pitchFamily="18" charset="0"/>
                <a:sym typeface="Symbol"/>
              </a:rPr>
              <a:t> </a:t>
            </a:r>
            <a:r>
              <a:rPr lang="en-US" altLang="ko-KR" sz="1500" b="1" dirty="0" err="1">
                <a:solidFill>
                  <a:srgbClr val="000000"/>
                </a:solidFill>
                <a:cs typeface="Times New Roman" panose="02020603050405020304" pitchFamily="18" charset="0"/>
                <a:sym typeface="Symbol"/>
              </a:rPr>
              <a:t>sr</a:t>
            </a:r>
            <a:r>
              <a:rPr lang="en-US" altLang="ko-KR" sz="1500" b="1" dirty="0">
                <a:solidFill>
                  <a:srgbClr val="000000"/>
                </a:solidFill>
                <a:cs typeface="Times New Roman" panose="02020603050405020304" pitchFamily="18" charset="0"/>
                <a:sym typeface="Symbol"/>
              </a:rPr>
              <a:t> acceptance, charged particle tracking</a:t>
            </a:r>
            <a:r>
              <a:rPr lang="en-US" altLang="ko-KR" sz="1500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5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- Scintillation counter (trigger &amp; </a:t>
            </a:r>
            <a:r>
              <a:rPr lang="en-US" altLang="ko-KR" sz="1500" b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ToF</a:t>
            </a:r>
            <a:r>
              <a:rPr lang="en-US" altLang="ko-KR" sz="1500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15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▪ </a:t>
            </a:r>
            <a:r>
              <a:rPr lang="en-US" altLang="ko-KR" sz="1500" b="1" dirty="0">
                <a:solidFill>
                  <a:srgbClr val="FF0000"/>
                </a:solidFill>
                <a:cs typeface="Times New Roman" panose="02020603050405020304" pitchFamily="18" charset="0"/>
              </a:rPr>
              <a:t>Neutron Wall (neutron tracking)</a:t>
            </a:r>
            <a:endParaRPr lang="ko-KR" altLang="en-US" sz="15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BDA2292-3CB2-0545-B54C-0BB969ACF864}"/>
              </a:ext>
            </a:extLst>
          </p:cNvPr>
          <p:cNvGrpSpPr/>
          <p:nvPr/>
        </p:nvGrpSpPr>
        <p:grpSpPr>
          <a:xfrm>
            <a:off x="261186" y="2236605"/>
            <a:ext cx="4224247" cy="4144723"/>
            <a:chOff x="251520" y="2148435"/>
            <a:chExt cx="4224247" cy="4416482"/>
          </a:xfrm>
        </p:grpSpPr>
        <p:pic>
          <p:nvPicPr>
            <p:cNvPr id="16" name="image5.png" descr="image5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2148435"/>
              <a:ext cx="4224247" cy="44164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선"/>
            <p:cNvSpPr/>
            <p:nvPr/>
          </p:nvSpPr>
          <p:spPr>
            <a:xfrm>
              <a:off x="1835696" y="3793113"/>
              <a:ext cx="368081" cy="211951"/>
            </a:xfrm>
            <a:prstGeom prst="line">
              <a:avLst/>
            </a:prstGeom>
            <a:ln w="31750">
              <a:solidFill>
                <a:srgbClr val="0000FF"/>
              </a:solidFill>
              <a:tailEnd type="triangle"/>
            </a:ln>
          </p:spPr>
          <p:txBody>
            <a:bodyPr lIns="45719" rIns="45719"/>
            <a:lstStyle/>
            <a:p>
              <a:pPr>
                <a:buClrTx/>
                <a:buFontTx/>
                <a:defRPr>
                  <a:solidFill>
                    <a:srgbClr val="000000"/>
                  </a:solidFill>
                  <a:uFillTx/>
                  <a:latin typeface="맑은 고딕"/>
                  <a:ea typeface="맑은 고딕"/>
                  <a:cs typeface="맑은 고딕"/>
                  <a:sym typeface="맑은 고딕"/>
                </a:defRPr>
              </a:pPr>
              <a:endParaRPr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43608" y="3649098"/>
              <a:ext cx="9199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IF separator</a:t>
              </a:r>
              <a:endParaRPr lang="ko-KR" altLang="en-US" sz="1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8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" y="764704"/>
            <a:ext cx="4549211" cy="34063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3" y="4273025"/>
            <a:ext cx="4509836" cy="2283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88024" y="996530"/>
                <a:ext cx="4248472" cy="532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Fine tuning on the design parameters by experts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Cylindrical SC magnet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Dim.: 3300 mm (L)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2200 (W)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2600 mm (H)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Fit into the pit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Diameter of bore = 1600 mm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Max.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-field &gt; 1 T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Variation of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-field over TPC volume = ±0.94%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Passive quench protection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20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Conduction cooled with 4K vessel thermal shield and vacuum vessel</a:t>
                </a:r>
                <a:endParaRPr lang="en-US" altLang="ko-KR" sz="800" dirty="0">
                  <a:solidFill>
                    <a:srgbClr val="0000FF"/>
                  </a:solidFill>
                  <a:cs typeface="Times New Roman" panose="02020603050405020304" pitchFamily="18" charset="0"/>
                </a:endParaRPr>
              </a:p>
              <a:p>
                <a:pPr marL="265113" indent="-265113"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Contracted with Tesla Engineering Ltd. UK by RISP </a:t>
                </a:r>
                <a:r>
                  <a:rPr lang="en-US" altLang="ko-KR" sz="2000" dirty="0" err="1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magnet⁃vacuum</a:t>
                </a:r>
                <a:r>
                  <a:rPr lang="en-US" altLang="ko-KR" sz="200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 R&amp;D group in</a:t>
                </a:r>
                <a:r>
                  <a:rPr lang="ko-KR" altLang="en-US" sz="200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ko-KR" sz="200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Feb. 27, 2019</a:t>
                </a:r>
                <a:endParaRPr lang="en-US" altLang="ko-KR" sz="800" dirty="0">
                  <a:solidFill>
                    <a:srgbClr val="0000FF"/>
                  </a:solidFill>
                  <a:cs typeface="Times New Roman" panose="02020603050405020304" pitchFamily="18" charset="0"/>
                </a:endParaRPr>
              </a:p>
              <a:p>
                <a:pPr marL="265113" indent="-265113"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Production design is ongoing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996530"/>
                <a:ext cx="4248472" cy="5324535"/>
              </a:xfrm>
              <a:prstGeom prst="rect">
                <a:avLst/>
              </a:prstGeom>
              <a:blipFill rotWithShape="0">
                <a:blip r:embed="rId5"/>
                <a:stretch>
                  <a:fillRect l="-1291" t="-572" b="-1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25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437995" y="692696"/>
            <a:ext cx="3522718" cy="3312368"/>
            <a:chOff x="422751" y="600494"/>
            <a:chExt cx="4142702" cy="389533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8" r="24714"/>
            <a:stretch/>
          </p:blipFill>
          <p:spPr>
            <a:xfrm>
              <a:off x="422751" y="600494"/>
              <a:ext cx="4142702" cy="3895333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 flipV="1">
              <a:off x="1032350" y="881769"/>
              <a:ext cx="1881052" cy="1088572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19788810">
              <a:off x="1015594" y="1185516"/>
              <a:ext cx="1731445" cy="289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FF00"/>
                  </a:solidFill>
                  <a:cs typeface="Times New Roman" panose="02020603050405020304" pitchFamily="18" charset="0"/>
                </a:rPr>
                <a:t>Drift length = 1200 mm</a:t>
              </a:r>
              <a:endParaRPr lang="ko-KR" altLang="en-US" sz="1000" b="1" dirty="0">
                <a:solidFill>
                  <a:srgbClr val="FFFF00"/>
                </a:solidFill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873" y="620688"/>
            <a:ext cx="3183350" cy="4317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6B5D780-23CC-0443-A4DB-1E0F22932BBE}"/>
                  </a:ext>
                </a:extLst>
              </p:cNvPr>
              <p:cNvSpPr txBox="1"/>
              <p:nvPr/>
            </p:nvSpPr>
            <p:spPr>
              <a:xfrm>
                <a:off x="323528" y="4023058"/>
                <a:ext cx="6877545" cy="2574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Final design of readout, gas vessel, and field cage is in progress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16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Readout will be only at the upstream end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16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P20 gas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𝑑𝑟𝑖𝑓𝑡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 &gt; 6 cm/µs meets entire readout time of GET electronics over full drift length (120 cm)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16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Octagonal outer barrel and circular inner barrel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16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Inner radius: 150→100 mm, Outer radius: 500→535 mm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16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Maximize the active region for R = 105 ~ 503.5 mm</a:t>
                </a:r>
              </a:p>
              <a:p>
                <a:pPr marL="93663" indent="-285750"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Test of the real-size GEM foil is underway</a:t>
                </a:r>
              </a:p>
              <a:p>
                <a:pPr marL="452438" lvl="1" indent="-187325">
                  <a:buFont typeface="Times New Roman" panose="02020603050405020304" pitchFamily="18" charset="0"/>
                  <a:buChar char="–"/>
                </a:pPr>
                <a:r>
                  <a:rPr lang="en-US" altLang="ko-KR" sz="1600" dirty="0">
                    <a:solidFill>
                      <a:srgbClr val="0000FF"/>
                    </a:solidFill>
                    <a:cs typeface="Times New Roman" panose="02020603050405020304" pitchFamily="18" charset="0"/>
                  </a:rPr>
                  <a:t>If gain is too small, an option for quadruple GEMs may be explored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LAMPS TPC will be constructed in 2019 and tested by 2020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6B5D780-23CC-0443-A4DB-1E0F22932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023058"/>
                <a:ext cx="6877545" cy="2574294"/>
              </a:xfrm>
              <a:prstGeom prst="rect">
                <a:avLst/>
              </a:prstGeom>
              <a:blipFill rotWithShape="0">
                <a:blip r:embed="rId5"/>
                <a:stretch>
                  <a:fillRect l="-355" t="-711" b="-2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60713" y="2636912"/>
                <a:ext cx="2376264" cy="1323439"/>
              </a:xfrm>
              <a:prstGeom prst="rect">
                <a:avLst/>
              </a:prstGeom>
              <a:noFill/>
              <a:ln>
                <a:solidFill>
                  <a:srgbClr val="FF33C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6213" lvl="0" indent="-176213" latinLnBrk="0">
                  <a:buFont typeface="Arial" panose="020B0604020202020204" pitchFamily="34" charset="0"/>
                  <a:buChar char="•"/>
                </a:pPr>
                <a:r>
                  <a:rPr lang="en-US" altLang="ko-KR" sz="1600" kern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Pad dim.</a:t>
                </a:r>
                <a:r>
                  <a:rPr kumimoji="0" lang="en-US" altLang="ko-KR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ko-KR" sz="1600" i="0" u="none" strike="noStrike" kern="0" cap="none" spc="0" normalizeH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~ </a:t>
                </a:r>
                <a:r>
                  <a:rPr kumimoji="0" lang="en-US" altLang="ko-KR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kumimoji="0" lang="en-US" altLang="ko-KR" sz="160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0" lang="en-US" altLang="ko-KR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10 mm</a:t>
                </a:r>
                <a:r>
                  <a:rPr kumimoji="0" lang="en-US" altLang="ko-KR" sz="1600" i="0" u="none" strike="noStrike" kern="0" cap="none" spc="0" normalizeH="0" baseline="3000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2</a:t>
                </a:r>
                <a:endParaRPr lang="en-US" altLang="ko-KR" sz="1600" kern="0" dirty="0">
                  <a:solidFill>
                    <a:schemeClr val="tx2"/>
                  </a:solidFill>
                  <a:cs typeface="Times New Roman" panose="02020603050405020304" pitchFamily="18" charset="0"/>
                </a:endParaRPr>
              </a:p>
              <a:p>
                <a:pPr marL="176213" lvl="0" indent="-176213" latinLnBrk="0">
                  <a:buFont typeface="Arial" panose="020B0604020202020204" pitchFamily="34" charset="0"/>
                  <a:buChar char="•"/>
                </a:pPr>
                <a:r>
                  <a:rPr lang="en-US" altLang="ko-KR" sz="1600" kern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# of Ch.: </a:t>
                </a:r>
                <a:r>
                  <a:rPr kumimoji="0" lang="en-US" altLang="ko-KR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2,618/sect</a:t>
                </a:r>
                <a:r>
                  <a:rPr lang="en-US" altLang="ko-KR" sz="1600" kern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or</a:t>
                </a:r>
                <a:r>
                  <a:rPr kumimoji="0" lang="en-US" altLang="ko-KR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ko-KR" sz="160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kumimoji="0" lang="en-US" altLang="ko-KR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8 sectors</a:t>
                </a:r>
                <a:r>
                  <a:rPr lang="en-US" altLang="ko-KR" sz="1600" kern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kumimoji="0" lang="en-US" altLang="ko-KR" sz="1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= 20,944</a:t>
                </a:r>
                <a:endParaRPr lang="en-US" altLang="ko-KR" sz="1600" kern="0" noProof="0" dirty="0">
                  <a:solidFill>
                    <a:schemeClr val="tx2"/>
                  </a:solidFill>
                  <a:cs typeface="Times New Roman" panose="02020603050405020304" pitchFamily="18" charset="0"/>
                </a:endParaRPr>
              </a:p>
              <a:p>
                <a:pPr marL="176213" lvl="0" indent="-176213" latinLnBrk="0">
                  <a:buFont typeface="Arial" panose="020B0604020202020204" pitchFamily="34" charset="0"/>
                  <a:buChar char="•"/>
                </a:pPr>
                <a:r>
                  <a:rPr lang="en-US" altLang="ko-KR" sz="1600" kern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FEE: 11 </a:t>
                </a:r>
                <a:r>
                  <a:rPr lang="en-US" altLang="ko-KR" sz="1600" kern="0" dirty="0" err="1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AsAD</a:t>
                </a:r>
                <a:r>
                  <a:rPr lang="en-US" altLang="ko-KR" sz="1600" kern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/sector </a:t>
                </a:r>
                <a14:m>
                  <m:oMath xmlns:m="http://schemas.openxmlformats.org/officeDocument/2006/math">
                    <m:r>
                      <a:rPr lang="en-US" altLang="ko-KR" sz="1600" i="1" ker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ko-KR" sz="1600" kern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 8 sectors = 88 </a:t>
                </a:r>
                <a:r>
                  <a:rPr lang="en-US" altLang="ko-KR" sz="1600" kern="0" dirty="0" err="1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AsAD</a:t>
                </a:r>
                <a:endParaRPr kumimoji="0" lang="ko-KR" altLang="en-US" sz="160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13" y="2636912"/>
                <a:ext cx="2376264" cy="1323439"/>
              </a:xfrm>
              <a:prstGeom prst="rect">
                <a:avLst/>
              </a:prstGeom>
              <a:blipFill rotWithShape="0">
                <a:blip r:embed="rId6"/>
                <a:stretch>
                  <a:fillRect l="-765" t="-913" b="-4566"/>
                </a:stretch>
              </a:blipFill>
              <a:ln>
                <a:solidFill>
                  <a:srgbClr val="FF33CC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2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LAMPS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6829A-61B0-664F-9AAD-7ECA23216137}"/>
              </a:ext>
            </a:extLst>
          </p:cNvPr>
          <p:cNvSpPr txBox="1"/>
          <p:nvPr/>
        </p:nvSpPr>
        <p:spPr>
          <a:xfrm>
            <a:off x="258641" y="3611155"/>
            <a:ext cx="3240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tx2"/>
                </a:solidFill>
                <a:cs typeface="Times New Roman" panose="02020603050405020304" pitchFamily="18" charset="0"/>
              </a:rPr>
              <a:t>Installation of all modules (160 neutron detectors + 20 veto detectors) in the frame were completed in </a:t>
            </a:r>
            <a:r>
              <a:rPr kumimoji="1" lang="en-US" altLang="ko-KR" b="1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December, </a:t>
            </a:r>
            <a:r>
              <a:rPr kumimoji="1" lang="en-US" altLang="ko-KR" b="1" dirty="0">
                <a:solidFill>
                  <a:schemeClr val="tx2"/>
                </a:solidFill>
                <a:cs typeface="Times New Roman" panose="02020603050405020304" pitchFamily="18" charset="0"/>
              </a:rPr>
              <a:t>2018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2"/>
                </a:solidFill>
                <a:cs typeface="Times New Roman" panose="02020603050405020304" pitchFamily="18" charset="0"/>
                <a:sym typeface="Times New Roman"/>
              </a:rPr>
              <a:t>Preparation of</a:t>
            </a:r>
            <a:r>
              <a:rPr kumimoji="1" lang="en-US" altLang="ko-KR" dirty="0">
                <a:solidFill>
                  <a:schemeClr val="tx2"/>
                </a:solidFill>
                <a:cs typeface="Times New Roman" panose="02020603050405020304" pitchFamily="18" charset="0"/>
              </a:rPr>
              <a:t> cosmic muon test is almost ready </a:t>
            </a:r>
          </a:p>
          <a:p>
            <a:pPr marL="176213" indent="-176213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2"/>
                </a:solidFill>
                <a:cs typeface="Times New Roman" panose="02020603050405020304" pitchFamily="18" charset="0"/>
              </a:rPr>
              <a:t>Detector operation will be done remotely at Korea University Lab. in Seoul</a:t>
            </a:r>
            <a:endParaRPr kumimoji="1" lang="ko-KR" altLang="en-US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78955"/>
            <a:ext cx="3738923" cy="28041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8" b="25336"/>
          <a:stretch/>
        </p:blipFill>
        <p:spPr>
          <a:xfrm>
            <a:off x="3647182" y="795161"/>
            <a:ext cx="5389314" cy="21227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1" b="17687"/>
          <a:stretch/>
        </p:blipFill>
        <p:spPr>
          <a:xfrm>
            <a:off x="3641114" y="2903486"/>
            <a:ext cx="5395382" cy="347784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7504" y="774788"/>
            <a:ext cx="3533610" cy="27982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648937" y="774787"/>
            <a:ext cx="5387559" cy="213659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648937" y="2911379"/>
            <a:ext cx="5387559" cy="34699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7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The 1</a:t>
            </a:r>
            <a:r>
              <a:rPr lang="en-US" altLang="ko-KR" sz="24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exp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RIBs: neutron halo (I)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63" y="789086"/>
            <a:ext cx="8146965" cy="573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97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21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MR-TOF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A8E3752-4968-554C-93FB-4BD5D9D5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997" y="771982"/>
            <a:ext cx="3888941" cy="3951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9376C-DAFF-E347-9453-EA1C2B073696}"/>
              </a:ext>
            </a:extLst>
          </p:cNvPr>
          <p:cNvSpPr txBox="1"/>
          <p:nvPr/>
        </p:nvSpPr>
        <p:spPr>
          <a:xfrm>
            <a:off x="5076056" y="4844725"/>
            <a:ext cx="38097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cs typeface="Times New Roman" panose="02020603050405020304" pitchFamily="18" charset="0"/>
              </a:rPr>
              <a:t>Low energy beam of &lt; 60 </a:t>
            </a:r>
            <a:r>
              <a:rPr lang="en-US" sz="2000" b="1" dirty="0" err="1">
                <a:solidFill>
                  <a:schemeClr val="tx2"/>
                </a:solidFill>
                <a:cs typeface="Times New Roman" panose="02020603050405020304" pitchFamily="18" charset="0"/>
              </a:rPr>
              <a:t>keV</a:t>
            </a:r>
            <a:endParaRPr lang="en-US" sz="2000" b="1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cs typeface="Times New Roman" panose="02020603050405020304" pitchFamily="18" charset="0"/>
              </a:rPr>
              <a:t>Differential pumping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cs typeface="Times New Roman" panose="02020603050405020304" pitchFamily="18" charset="0"/>
              </a:rPr>
              <a:t>Windowless helium gas catcher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cs typeface="Times New Roman" panose="02020603050405020304" pitchFamily="18" charset="0"/>
              </a:rPr>
              <a:t>Trap and bunching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  <a:cs typeface="Times New Roman" panose="02020603050405020304" pitchFamily="18" charset="0"/>
              </a:rPr>
              <a:t>MRTOF reflection chamber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081CDAD-C9C9-7F4D-9071-6505A1BF9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8" y="771983"/>
            <a:ext cx="4994058" cy="3375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B67581-FEFE-6845-8019-47AFEE42967F}"/>
              </a:ext>
            </a:extLst>
          </p:cNvPr>
          <p:cNvSpPr txBox="1"/>
          <p:nvPr/>
        </p:nvSpPr>
        <p:spPr>
          <a:xfrm>
            <a:off x="4146155" y="1438383"/>
            <a:ext cx="15779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cs typeface="Times New Roman" panose="02020603050405020304" pitchFamily="18" charset="0"/>
              </a:rPr>
              <a:t>Connection with CLS is now on the discussion</a:t>
            </a:r>
          </a:p>
        </p:txBody>
      </p:sp>
      <p:pic>
        <p:nvPicPr>
          <p:cNvPr id="10" name="Picture 21">
            <a:extLst>
              <a:ext uri="{FF2B5EF4-FFF2-40B4-BE49-F238E27FC236}">
                <a16:creationId xmlns:a16="http://schemas.microsoft.com/office/drawing/2014/main" id="{FB5A077C-441C-8E44-AAE2-B9C865D0438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5536" y="3861048"/>
            <a:ext cx="337365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1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21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MR-TOF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6317E-88ED-D343-9A97-538A87149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62" y="1860752"/>
            <a:ext cx="6606566" cy="4208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8A126-4B43-144E-8DFF-B6B95CEE36B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2534" y="3570459"/>
            <a:ext cx="1944216" cy="293365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4F86950-D735-3140-BE2C-D5FB0AE7B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4548312"/>
            <a:ext cx="2997200" cy="195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BD983-EA61-F145-AC3E-80A27E998EC1}"/>
              </a:ext>
            </a:extLst>
          </p:cNvPr>
          <p:cNvSpPr txBox="1"/>
          <p:nvPr/>
        </p:nvSpPr>
        <p:spPr>
          <a:xfrm>
            <a:off x="179512" y="164697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cs typeface="Times New Roman" panose="02020603050405020304" pitchFamily="18" charset="0"/>
              </a:rPr>
              <a:t>“Fast and Precise”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1A28B-FFB9-284A-A7DF-4EBD2B294A9D}"/>
              </a:ext>
            </a:extLst>
          </p:cNvPr>
          <p:cNvSpPr txBox="1"/>
          <p:nvPr/>
        </p:nvSpPr>
        <p:spPr>
          <a:xfrm>
            <a:off x="5076056" y="184376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0A88A-A387-014A-B7DC-117D77AE0F4F}"/>
              </a:ext>
            </a:extLst>
          </p:cNvPr>
          <p:cNvSpPr txBox="1"/>
          <p:nvPr/>
        </p:nvSpPr>
        <p:spPr>
          <a:xfrm>
            <a:off x="272273" y="1930024"/>
            <a:ext cx="461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cs typeface="Times New Roman" panose="02020603050405020304" pitchFamily="18" charset="0"/>
              </a:rPr>
              <a:t>Mass measurement, but also Beam purification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7F082D9-BC6D-CC45-A4FD-8D448FB536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934" y="1127672"/>
            <a:ext cx="3040236" cy="156263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8554A62-F285-9247-893B-EDCBEE3A8B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908" y="2475704"/>
            <a:ext cx="2869984" cy="2123788"/>
          </a:xfrm>
          <a:prstGeom prst="rect">
            <a:avLst/>
          </a:prstGeom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23DA9CE3-A455-1345-A774-9E835D440CBA}"/>
              </a:ext>
            </a:extLst>
          </p:cNvPr>
          <p:cNvSpPr/>
          <p:nvPr/>
        </p:nvSpPr>
        <p:spPr bwMode="auto">
          <a:xfrm>
            <a:off x="6468022" y="4678583"/>
            <a:ext cx="1344338" cy="216024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9D863-60B1-FD48-BAA1-DFA55E1C8D16}"/>
              </a:ext>
            </a:extLst>
          </p:cNvPr>
          <p:cNvSpPr txBox="1"/>
          <p:nvPr/>
        </p:nvSpPr>
        <p:spPr>
          <a:xfrm>
            <a:off x="6330699" y="5792541"/>
            <a:ext cx="13481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cs typeface="Times New Roman" panose="02020603050405020304" pitchFamily="18" charset="0"/>
              </a:rPr>
              <a:t>Mirror electrodes</a:t>
            </a:r>
          </a:p>
        </p:txBody>
      </p: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C69F4C36-F9F5-1843-86F6-01685D4A21E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08304" y="3974665"/>
            <a:ext cx="432048" cy="199862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pic>
        <p:nvPicPr>
          <p:cNvPr id="16" name="Picture 20">
            <a:extLst>
              <a:ext uri="{FF2B5EF4-FFF2-40B4-BE49-F238E27FC236}">
                <a16:creationId xmlns:a16="http://schemas.microsoft.com/office/drawing/2014/main" id="{12101716-E337-C441-A11B-D23B9AC94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784" y="4661087"/>
            <a:ext cx="2120900" cy="901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F8024E-02FD-9E4D-AE48-F9C7A82C1EB6}"/>
              </a:ext>
            </a:extLst>
          </p:cNvPr>
          <p:cNvSpPr txBox="1"/>
          <p:nvPr/>
        </p:nvSpPr>
        <p:spPr>
          <a:xfrm>
            <a:off x="6340954" y="6083376"/>
            <a:ext cx="13548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cs typeface="Times New Roman" panose="02020603050405020304" pitchFamily="18" charset="0"/>
              </a:rPr>
              <a:t>1: mass of interest</a:t>
            </a:r>
          </a:p>
          <a:p>
            <a:r>
              <a:rPr lang="en-US" sz="1100" dirty="0">
                <a:solidFill>
                  <a:schemeClr val="tx2"/>
                </a:solidFill>
                <a:cs typeface="Times New Roman" panose="02020603050405020304" pitchFamily="18" charset="0"/>
              </a:rPr>
              <a:t>2: mass of reference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BB2802-C0CB-ED4F-9368-9953C699F1F2}"/>
              </a:ext>
            </a:extLst>
          </p:cNvPr>
          <p:cNvSpPr txBox="1"/>
          <p:nvPr/>
        </p:nvSpPr>
        <p:spPr>
          <a:xfrm>
            <a:off x="0" y="663256"/>
            <a:ext cx="91400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cs typeface="Times New Roman" panose="02020603050405020304" pitchFamily="18" charset="0"/>
              </a:rPr>
              <a:t>MR-</a:t>
            </a:r>
            <a:r>
              <a:rPr lang="en-US" sz="2000" dirty="0" err="1">
                <a:solidFill>
                  <a:schemeClr val="tx2"/>
                </a:solidFill>
                <a:cs typeface="Times New Roman" panose="02020603050405020304" pitchFamily="18" charset="0"/>
              </a:rPr>
              <a:t>ToF</a:t>
            </a:r>
            <a:r>
              <a:rPr lang="en-US" sz="2000" dirty="0">
                <a:solidFill>
                  <a:schemeClr val="tx2"/>
                </a:solidFill>
                <a:cs typeface="Times New Roman" panose="02020603050405020304" pitchFamily="18" charset="0"/>
              </a:rPr>
              <a:t>-MS can provide a high mass resolving power of &gt; 10</a:t>
            </a:r>
            <a:r>
              <a:rPr lang="en-US" sz="2000" baseline="30000" dirty="0">
                <a:solidFill>
                  <a:schemeClr val="tx2"/>
                </a:solidFill>
                <a:cs typeface="Times New Roman" panose="02020603050405020304" pitchFamily="18" charset="0"/>
              </a:rPr>
              <a:t>5</a:t>
            </a:r>
            <a:r>
              <a:rPr lang="en-US" sz="2000" dirty="0">
                <a:solidFill>
                  <a:schemeClr val="tx2"/>
                </a:solidFill>
                <a:cs typeface="Times New Roman" panose="02020603050405020304" pitchFamily="18" charset="0"/>
              </a:rPr>
              <a:t> even with short measurement time of 10 ~ 30 </a:t>
            </a:r>
            <a:r>
              <a:rPr lang="en-US" sz="2000" dirty="0" err="1">
                <a:solidFill>
                  <a:schemeClr val="tx2"/>
                </a:solidFill>
                <a:cs typeface="Times New Roman" panose="02020603050405020304" pitchFamily="18" charset="0"/>
              </a:rPr>
              <a:t>msec</a:t>
            </a:r>
            <a:endParaRPr lang="en-US" sz="200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2"/>
                </a:solidFill>
                <a:cs typeface="Times New Roman" panose="02020603050405020304" pitchFamily="18" charset="0"/>
              </a:rPr>
              <a:t>It is more suitable for the short-lived nuclei region </a:t>
            </a:r>
          </a:p>
        </p:txBody>
      </p:sp>
    </p:spTree>
    <p:extLst>
      <p:ext uri="{BB962C8B-B14F-4D97-AF65-F5344CB8AC3E}">
        <p14:creationId xmlns:p14="http://schemas.microsoft.com/office/powerpoint/2010/main" val="18551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AD2882-BF1D-4B12-8EC7-CD748CFD2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156630"/>
              </p:ext>
            </p:extLst>
          </p:nvPr>
        </p:nvGraphicFramePr>
        <p:xfrm>
          <a:off x="35496" y="980728"/>
          <a:ext cx="9032212" cy="5298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888">
                  <a:extLst>
                    <a:ext uri="{9D8B030D-6E8A-4147-A177-3AD203B41FA5}">
                      <a16:colId xmlns:a16="http://schemas.microsoft.com/office/drawing/2014/main" val="451221438"/>
                    </a:ext>
                  </a:extLst>
                </a:gridCol>
                <a:gridCol w="7257324">
                  <a:extLst>
                    <a:ext uri="{9D8B030D-6E8A-4147-A177-3AD203B41FA5}">
                      <a16:colId xmlns:a16="http://schemas.microsoft.com/office/drawing/2014/main" val="1462284561"/>
                    </a:ext>
                  </a:extLst>
                </a:gridCol>
              </a:tblGrid>
              <a:tr h="450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D1D1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</a:t>
                      </a:r>
                      <a:endParaRPr lang="ko-KR" altLang="en-US" sz="1600" dirty="0">
                        <a:solidFill>
                          <a:srgbClr val="D1D1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D1D1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Subject for early phase operation</a:t>
                      </a:r>
                      <a:endParaRPr lang="ko-KR" altLang="en-US" sz="1600" dirty="0">
                        <a:solidFill>
                          <a:srgbClr val="D1D1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0386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KOBRA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Transfer reaction measurements in inverse kinematics 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29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P(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d,p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30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P, 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Al(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ymbol" panose="05050102010706020507" pitchFamily="18" charset="2"/>
                          <a:ea typeface="+mn-ea"/>
                          <a:cs typeface="Calibri" panose="020F0502020204030204" pitchFamily="34" charset="0"/>
                        </a:rPr>
                        <a:t>a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,p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24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Si)</a:t>
                      </a:r>
                    </a:p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Radiative capture reactions using batch mode RI beams 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26g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Al(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p,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ymbol" panose="05050102010706020507" pitchFamily="18" charset="2"/>
                          <a:ea typeface="+mn-ea"/>
                          <a:cs typeface="Calibri" panose="020F0502020204030204" pitchFamily="34" charset="0"/>
                        </a:rPr>
                        <a:t>g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27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Si)</a:t>
                      </a:r>
                      <a:endParaRPr kumimoji="0" lang="en-US" altLang="ko-KR" sz="105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RI beam production via quasi-projectile-like fragmentation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</a:t>
                      </a:r>
                      <a:r>
                        <a:rPr kumimoji="0" lang="en-US" altLang="ko-KR" sz="16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16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or </a:t>
                      </a:r>
                      <a:r>
                        <a:rPr kumimoji="0" lang="en-US" altLang="ko-KR" sz="16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40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Ar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22534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LAMPS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Ar+KCl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 </a:t>
                      </a:r>
                      <a:r>
                        <a:rPr kumimoji="0" lang="en-US" altLang="ko-KR" sz="1600" b="1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Xe+CsI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 case of IF separator commissioning not completed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850986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Isomer separation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using </a:t>
                      </a:r>
                      <a:r>
                        <a:rPr kumimoji="0" lang="en-US" altLang="ko-KR" sz="1600" b="1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26g.s.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n-US" altLang="ko-KR" sz="1600" b="1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26m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beams 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425040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Laser ionization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measurement of isomeric property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for </a:t>
                      </a:r>
                      <a:r>
                        <a:rPr kumimoji="0" lang="en-US" altLang="ko-KR" sz="1600" b="1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 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94422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NDPS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Activation experiments with a quasi mono energy neutrons </a:t>
                      </a:r>
                      <a:r>
                        <a:rPr kumimoji="0" lang="en-US" altLang="ko-KR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light and heavy nuclei</a:t>
                      </a:r>
                    </a:p>
                    <a:p>
                      <a:pPr latinLnBrk="1"/>
                      <a:r>
                        <a:rPr kumimoji="0" lang="ko-KR" altLang="en-US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 </a:t>
                      </a:r>
                      <a:r>
                        <a:rPr kumimoji="0" lang="en-US" altLang="ko-KR" sz="16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Surrogate reactions </a:t>
                      </a:r>
                      <a:r>
                        <a:rPr kumimoji="0" lang="en-US" altLang="ko-KR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fission</a:t>
                      </a:r>
                      <a:endParaRPr lang="ko-KR" altLang="en-US" sz="1600" spc="-50" baseline="0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91296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ymbol" panose="05050102010706020507" pitchFamily="18" charset="2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altLang="ko-KR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of research areas of </a:t>
                      </a:r>
                      <a:r>
                        <a:rPr lang="en-US" altLang="ko-KR" sz="1600" b="1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superconductivity</a:t>
                      </a: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altLang="ko-KR" sz="1600" b="1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quantum magnetism </a:t>
                      </a: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their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scientific significance at the time of the </a:t>
                      </a:r>
                      <a:r>
                        <a:rPr lang="en-US" altLang="ko-KR" sz="1600" kern="1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μSR</a:t>
                      </a: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instrument completion</a:t>
                      </a:r>
                      <a:endParaRPr lang="en-US" altLang="ko-KR" sz="1100" kern="1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848067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∙ </a:t>
                      </a:r>
                      <a:r>
                        <a:rPr lang="en-US" altLang="ko-KR" sz="1600" b="1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dose distribution</a:t>
                      </a:r>
                      <a:r>
                        <a:rPr lang="en-US" altLang="ko-KR" sz="1600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altLang="ko-KR" sz="1600" b="1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energy transfer</a:t>
                      </a:r>
                      <a:r>
                        <a:rPr lang="en-US" altLang="ko-KR" sz="1600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measurements with a </a:t>
                      </a:r>
                      <a:r>
                        <a:rPr lang="en-US" altLang="ko-KR" sz="1600" b="1" spc="0" baseline="300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r>
                        <a:rPr lang="en-US" altLang="ko-KR" sz="1600" b="1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altLang="ko-KR" sz="1600" b="1" spc="0" baseline="300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+6</a:t>
                      </a:r>
                      <a:r>
                        <a:rPr lang="en-US" altLang="ko-KR" sz="1600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600" b="1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beam (310 MeV/u)</a:t>
                      </a:r>
                      <a:endParaRPr lang="ko-KR" altLang="en-US" sz="1600" b="1" spc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89279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496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1720" y="201935"/>
            <a:ext cx="8496944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 Light" panose="020F0302020204030204" pitchFamily="34" charset="0"/>
              </a:rPr>
              <a:t>Scientific program at early phase operation(candidate)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85" y="0"/>
            <a:ext cx="9181372" cy="689517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3230" y="56901"/>
            <a:ext cx="9100770" cy="594562"/>
            <a:chOff x="186714" y="386167"/>
            <a:chExt cx="8784973" cy="5945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84" t="9559" r="7626" b="85693"/>
            <a:stretch/>
          </p:blipFill>
          <p:spPr>
            <a:xfrm>
              <a:off x="186714" y="396091"/>
              <a:ext cx="8784973" cy="58463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 flipH="1">
              <a:off x="8827673" y="386167"/>
              <a:ext cx="144013" cy="59456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제목 1"/>
          <p:cNvSpPr txBox="1">
            <a:spLocks/>
          </p:cNvSpPr>
          <p:nvPr/>
        </p:nvSpPr>
        <p:spPr>
          <a:xfrm>
            <a:off x="2097102" y="113586"/>
            <a:ext cx="6713942" cy="504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3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SimHei" panose="02010609060101010101" pitchFamily="49" charset="-122"/>
                <a:cs typeface="Cordia New" panose="020B0304020202020204" pitchFamily="34" charset="-34"/>
              </a:rPr>
              <a:t>International Cooperation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SimHei" panose="02010609060101010101" pitchFamily="49" charset="-122"/>
                <a:cs typeface="Cordia New" panose="020B0304020202020204" pitchFamily="34" charset="-34"/>
              </a:rPr>
              <a:t>(MOUs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SimHei" panose="02010609060101010101" pitchFamily="49" charset="-122"/>
                <a:cs typeface="Cordia New" panose="020B0304020202020204" pitchFamily="34" charset="-34"/>
              </a:rPr>
              <a:t>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SimHei" panose="02010609060101010101" pitchFamily="49" charset="-122"/>
                <a:cs typeface="Cordia New" panose="020B0304020202020204" pitchFamily="34" charset="-34"/>
              </a:rPr>
              <a:t>with </a:t>
            </a:r>
            <a:r>
              <a:rPr kumimoji="0" lang="en-US" altLang="ko-KR" sz="1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SimHei" panose="02010609060101010101" pitchFamily="49" charset="-122"/>
                <a:cs typeface="Cordia New" panose="020B0304020202020204" pitchFamily="34" charset="-34"/>
              </a:rPr>
              <a:t>18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ea typeface="SimHei" panose="02010609060101010101" pitchFamily="49" charset="-122"/>
                <a:cs typeface="Cordia New" panose="020B0304020202020204" pitchFamily="34" charset="-34"/>
              </a:rPr>
              <a:t>Intl Institutes)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ea typeface="HY동녘B" panose="02030600000101010101" pitchFamily="18" charset="-127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105" y="169191"/>
            <a:ext cx="185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맑은 고딕" panose="020B0503020000020004" pitchFamily="50" charset="-127"/>
                <a:cs typeface="+mn-cs"/>
              </a:rPr>
              <a:t>3. Sys. Install.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" y="1041819"/>
            <a:ext cx="9171087" cy="5843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965" y="3772313"/>
            <a:ext cx="627720" cy="11485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69" y="3939549"/>
            <a:ext cx="318231" cy="31823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481255"/>
            <a:ext cx="711479" cy="19548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49" y="2822368"/>
            <a:ext cx="674362" cy="4149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123" y="3873698"/>
            <a:ext cx="576064" cy="16038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504" y="4087785"/>
            <a:ext cx="576064" cy="132325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4566529" y="4252786"/>
            <a:ext cx="865485" cy="172306"/>
            <a:chOff x="4614154" y="4257549"/>
            <a:chExt cx="865485" cy="172306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154" y="4259489"/>
              <a:ext cx="170366" cy="17036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4369" y="4257549"/>
              <a:ext cx="665270" cy="172305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4283968" y="3953787"/>
            <a:ext cx="288032" cy="390585"/>
            <a:chOff x="4283968" y="3953787"/>
            <a:chExt cx="288032" cy="390585"/>
          </a:xfrm>
        </p:grpSpPr>
        <p:cxnSp>
          <p:nvCxnSpPr>
            <p:cNvPr id="35" name="직선 연결선 34"/>
            <p:cNvCxnSpPr/>
            <p:nvPr/>
          </p:nvCxnSpPr>
          <p:spPr>
            <a:xfrm>
              <a:off x="4427984" y="3953787"/>
              <a:ext cx="0" cy="3905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4283968" y="4149080"/>
              <a:ext cx="144016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4425603" y="3956869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4427984" y="4149080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4423222" y="4341961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52936"/>
            <a:ext cx="384424" cy="38442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45" y="3933056"/>
            <a:ext cx="356766" cy="32764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37" y="3993068"/>
            <a:ext cx="321166" cy="345870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 rot="16200000">
            <a:off x="892160" y="3256166"/>
            <a:ext cx="285651" cy="390585"/>
            <a:chOff x="156353" y="3427616"/>
            <a:chExt cx="285651" cy="390585"/>
          </a:xfrm>
        </p:grpSpPr>
        <p:cxnSp>
          <p:nvCxnSpPr>
            <p:cNvPr id="50" name="직선 연결선 49"/>
            <p:cNvCxnSpPr/>
            <p:nvPr/>
          </p:nvCxnSpPr>
          <p:spPr>
            <a:xfrm>
              <a:off x="300369" y="3427616"/>
              <a:ext cx="0" cy="3905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H="1">
              <a:off x="156353" y="3622909"/>
              <a:ext cx="144016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297988" y="3430698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295607" y="3815790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1" y="3190689"/>
            <a:ext cx="361465" cy="12048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28" y="3150394"/>
            <a:ext cx="342045" cy="165385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 rot="10800000">
            <a:off x="539552" y="3596665"/>
            <a:ext cx="285651" cy="390585"/>
            <a:chOff x="156353" y="3427616"/>
            <a:chExt cx="285651" cy="390585"/>
          </a:xfrm>
        </p:grpSpPr>
        <p:cxnSp>
          <p:nvCxnSpPr>
            <p:cNvPr id="60" name="직선 연결선 59"/>
            <p:cNvCxnSpPr/>
            <p:nvPr/>
          </p:nvCxnSpPr>
          <p:spPr>
            <a:xfrm>
              <a:off x="300369" y="3427616"/>
              <a:ext cx="0" cy="3905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H="1">
              <a:off x="156353" y="3622909"/>
              <a:ext cx="144016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297988" y="3430698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295607" y="3815790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50" y="3857384"/>
            <a:ext cx="299165" cy="243605"/>
          </a:xfrm>
          <a:prstGeom prst="rect">
            <a:avLst/>
          </a:prstGeom>
        </p:spPr>
      </p:pic>
      <p:cxnSp>
        <p:nvCxnSpPr>
          <p:cNvPr id="68" name="직선 연결선 67"/>
          <p:cNvCxnSpPr/>
          <p:nvPr/>
        </p:nvCxnSpPr>
        <p:spPr>
          <a:xfrm flipH="1" flipV="1">
            <a:off x="982734" y="3790786"/>
            <a:ext cx="722" cy="133514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9" y="3919538"/>
            <a:ext cx="240908" cy="240506"/>
          </a:xfrm>
          <a:prstGeom prst="rect">
            <a:avLst/>
          </a:prstGeom>
        </p:spPr>
      </p:pic>
      <p:cxnSp>
        <p:nvCxnSpPr>
          <p:cNvPr id="73" name="직선 연결선 72"/>
          <p:cNvCxnSpPr/>
          <p:nvPr/>
        </p:nvCxnSpPr>
        <p:spPr>
          <a:xfrm flipH="1" flipV="1">
            <a:off x="1041780" y="3866299"/>
            <a:ext cx="151226" cy="85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0" y="3734933"/>
            <a:ext cx="250006" cy="247881"/>
          </a:xfrm>
          <a:prstGeom prst="rect">
            <a:avLst/>
          </a:prstGeom>
        </p:spPr>
      </p:pic>
      <p:cxnSp>
        <p:nvCxnSpPr>
          <p:cNvPr id="76" name="직선 연결선 75"/>
          <p:cNvCxnSpPr/>
          <p:nvPr/>
        </p:nvCxnSpPr>
        <p:spPr>
          <a:xfrm flipH="1" flipV="1">
            <a:off x="1331640" y="4076221"/>
            <a:ext cx="151226" cy="85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12" y="3957240"/>
            <a:ext cx="672718" cy="2260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" y="3524251"/>
            <a:ext cx="544599" cy="15248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479043" y="6381328"/>
            <a:ext cx="413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69" y="4317035"/>
            <a:ext cx="411436" cy="15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53666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000" y="2847512"/>
            <a:ext cx="268535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Radiation Safety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89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74015" y="195788"/>
            <a:ext cx="468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Radiological Features of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Facility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96" y="201935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Rad. Safety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8" name="슬라이드 번호 개체 틀 3"/>
          <p:cNvSpPr txBox="1">
            <a:spLocks/>
          </p:cNvSpPr>
          <p:nvPr/>
        </p:nvSpPr>
        <p:spPr>
          <a:xfrm>
            <a:off x="4427538" y="6534150"/>
            <a:ext cx="504825" cy="3143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>
              <a:solidFill>
                <a:srgbClr val="C1D1D3">
                  <a:lumMod val="75000"/>
                </a:srgb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6244" y="836712"/>
            <a:ext cx="291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2400" b="1" dirty="0">
                <a:solidFill>
                  <a:srgbClr val="113F71"/>
                </a:solidFill>
                <a:cs typeface="Arial" panose="020B0604020202020204" pitchFamily="34" charset="0"/>
              </a:rPr>
              <a:t>High Power Targets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5319" y="2406013"/>
            <a:ext cx="362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2400" b="1" dirty="0">
                <a:solidFill>
                  <a:srgbClr val="113F71"/>
                </a:solidFill>
                <a:cs typeface="Arial" panose="020B0604020202020204" pitchFamily="34" charset="0"/>
              </a:rPr>
              <a:t>Use of Uranium Material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5319" y="4096723"/>
            <a:ext cx="4114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2400" b="1" dirty="0">
                <a:solidFill>
                  <a:srgbClr val="113F71"/>
                </a:solidFill>
                <a:cs typeface="Arial" panose="020B0604020202020204" pitchFamily="34" charset="0"/>
              </a:rPr>
              <a:t>Various Reactions to </a:t>
            </a:r>
            <a:r>
              <a:rPr lang="en-US" altLang="ko-KR" sz="2400" b="1" dirty="0" err="1">
                <a:solidFill>
                  <a:srgbClr val="113F71"/>
                </a:solidFill>
                <a:cs typeface="Arial" panose="020B0604020202020204" pitchFamily="34" charset="0"/>
              </a:rPr>
              <a:t>analyse</a:t>
            </a:r>
            <a:endParaRPr lang="en-US" altLang="ko-KR" sz="2400" b="1" dirty="0">
              <a:solidFill>
                <a:srgbClr val="113F71"/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2362" y="4509120"/>
            <a:ext cx="469223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cs typeface="Arial" panose="020B0604020202020204" pitchFamily="34" charset="0"/>
              </a:rPr>
              <a:t>various beam and target combination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cs typeface="Arial" panose="020B0604020202020204" pitchFamily="34" charset="0"/>
              </a:rPr>
              <a:t>wide energy range (low 18~40MeV/u, high 200~320 MeV/u, 600 MeV 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cs typeface="Arial" panose="020B0604020202020204" pitchFamily="34" charset="0"/>
              </a:rPr>
              <a:t>need to find correct simulation codes and conditions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2362" y="1241719"/>
            <a:ext cx="6472990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cs typeface="Arial" panose="020B0604020202020204" pitchFamily="34" charset="0"/>
              </a:rPr>
              <a:t>IF : 400 kW, ISOL : 30 ~ 70 kW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cs typeface="Arial" panose="020B0604020202020204" pitchFamily="34" charset="0"/>
              </a:rPr>
              <a:t>induce high activation in concrete, air, cooling water, machine parts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cs typeface="Arial" panose="020B0604020202020204" pitchFamily="34" charset="0"/>
              </a:rPr>
              <a:t>need robust remote handling in target areas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2362" y="2815577"/>
            <a:ext cx="806606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cs typeface="Arial" panose="020B0604020202020204" pitchFamily="34" charset="0"/>
              </a:rPr>
              <a:t>fission products contaminate ISOL target system, IF beam dump,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700" dirty="0">
                <a:solidFill>
                  <a:srgbClr val="000000"/>
                </a:solidFill>
                <a:cs typeface="Arial" panose="020B0604020202020204" pitchFamily="34" charset="0"/>
              </a:rPr>
              <a:t>generation of radioactive waste containing actinides-&gt; need a long-term storage space of the waste until ready to transfer to the national site 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265825"/>
              </p:ext>
            </p:extLst>
          </p:nvPr>
        </p:nvGraphicFramePr>
        <p:xfrm>
          <a:off x="5322874" y="4005064"/>
          <a:ext cx="3380455" cy="224028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Experiments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/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vl="0" algn="ctr" latinLnBrk="1"/>
                      <a:r>
                        <a:rPr lang="en-US" altLang="ko-KR" sz="1100" dirty="0">
                          <a:latin typeface="+mn-lt"/>
                        </a:rPr>
                        <a:t>Beams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/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latin typeface="+mn-lt"/>
                        </a:rPr>
                        <a:t>Targets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+mn-lt"/>
                        </a:rPr>
                        <a:t>IF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>
                          <a:latin typeface="+mn-lt"/>
                        </a:rPr>
                        <a:t>O, Ca, …, Kr, .., Sn, </a:t>
                      </a:r>
                      <a:r>
                        <a:rPr lang="en-US" altLang="ko-KR" sz="1100" dirty="0" err="1">
                          <a:latin typeface="+mn-lt"/>
                        </a:rPr>
                        <a:t>Xe</a:t>
                      </a:r>
                      <a:r>
                        <a:rPr lang="en-US" altLang="ko-KR" sz="1100" dirty="0">
                          <a:latin typeface="+mn-lt"/>
                        </a:rPr>
                        <a:t>, U,</a:t>
                      </a:r>
                      <a:r>
                        <a:rPr lang="en-US" altLang="ko-KR" sz="1100" baseline="0" dirty="0">
                          <a:latin typeface="+mn-lt"/>
                        </a:rPr>
                        <a:t> </a:t>
                      </a:r>
                      <a:r>
                        <a:rPr lang="en-US" altLang="ko-KR" sz="1100" dirty="0">
                          <a:latin typeface="+mn-lt"/>
                        </a:rPr>
                        <a:t>~20</a:t>
                      </a:r>
                      <a:r>
                        <a:rPr lang="en-US" altLang="ko-KR" sz="1100" baseline="0" dirty="0">
                          <a:latin typeface="+mn-lt"/>
                        </a:rPr>
                        <a:t> species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+mn-lt"/>
                        </a:rPr>
                        <a:t>C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0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ISOL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>
                          <a:latin typeface="+mn-lt"/>
                        </a:rPr>
                        <a:t>p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UC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aseline="0">
                          <a:latin typeface="+mn-lt"/>
                        </a:rPr>
                        <a:t>KOBRA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>
                          <a:latin typeface="+mn-lt"/>
                        </a:rPr>
                        <a:t>He,</a:t>
                      </a:r>
                      <a:r>
                        <a:rPr lang="en-US" altLang="ko-KR" sz="1100" baseline="0" dirty="0">
                          <a:latin typeface="+mn-lt"/>
                        </a:rPr>
                        <a:t> B, O, </a:t>
                      </a:r>
                      <a:r>
                        <a:rPr lang="en-US" altLang="ko-KR" sz="1100" baseline="0" dirty="0" err="1">
                          <a:latin typeface="+mn-lt"/>
                        </a:rPr>
                        <a:t>Ar</a:t>
                      </a:r>
                      <a:r>
                        <a:rPr lang="en-US" altLang="ko-KR" sz="1100" baseline="0" dirty="0">
                          <a:latin typeface="+mn-lt"/>
                        </a:rPr>
                        <a:t>, U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Be, Cu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Bio-medical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>
                          <a:latin typeface="+mn-lt"/>
                        </a:rPr>
                        <a:t>C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Fe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7000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muSR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>
                          <a:latin typeface="+mn-lt"/>
                        </a:rPr>
                        <a:t>P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C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0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LAMPS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>
                          <a:latin typeface="+mn-lt"/>
                        </a:rPr>
                        <a:t>Ca, Ni,</a:t>
                      </a:r>
                      <a:r>
                        <a:rPr lang="en-US" altLang="ko-KR" sz="1100" baseline="0" dirty="0">
                          <a:latin typeface="+mn-lt"/>
                        </a:rPr>
                        <a:t> </a:t>
                      </a:r>
                      <a:r>
                        <a:rPr lang="en-US" altLang="ko-KR" sz="1100" baseline="0" dirty="0" err="1">
                          <a:latin typeface="+mn-lt"/>
                        </a:rPr>
                        <a:t>Zr</a:t>
                      </a:r>
                      <a:r>
                        <a:rPr lang="en-US" altLang="ko-KR" sz="1100" baseline="0" dirty="0">
                          <a:latin typeface="+mn-lt"/>
                        </a:rPr>
                        <a:t>, Sn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>
                          <a:latin typeface="+mn-lt"/>
                        </a:rPr>
                        <a:t>Ca,….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20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Neutron</a:t>
                      </a:r>
                      <a:r>
                        <a:rPr lang="en-US" altLang="ko-KR" sz="1100" baseline="0">
                          <a:latin typeface="+mn-lt"/>
                        </a:rPr>
                        <a:t> Exp.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>
                          <a:latin typeface="+mn-lt"/>
                        </a:rPr>
                        <a:t>p, d</a:t>
                      </a:r>
                      <a:endParaRPr lang="ko-KR" altLang="en-US" sz="110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1"/>
                      <a:r>
                        <a:rPr lang="en-US" altLang="ko-KR" sz="1100" dirty="0">
                          <a:latin typeface="+mn-lt"/>
                        </a:rPr>
                        <a:t>C</a:t>
                      </a:r>
                      <a:endParaRPr lang="ko-KR" altLang="en-US" sz="11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25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74015" y="195788"/>
            <a:ext cx="6296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Radiation Safety Licensing : Completed!! (18.10)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슬라이드 번호 개체 틀 3"/>
          <p:cNvSpPr txBox="1">
            <a:spLocks/>
          </p:cNvSpPr>
          <p:nvPr/>
        </p:nvSpPr>
        <p:spPr>
          <a:xfrm>
            <a:off x="4427538" y="6534150"/>
            <a:ext cx="504825" cy="3143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>
              <a:solidFill>
                <a:srgbClr val="C1D1D3">
                  <a:lumMod val="75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309" y="780406"/>
            <a:ext cx="15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b="1" dirty="0">
                <a:solidFill>
                  <a:srgbClr val="113F71"/>
                </a:solidFill>
                <a:cs typeface="Arial" panose="020B0604020202020204" pitchFamily="34" charset="0"/>
              </a:rPr>
              <a:t>Preparation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2270" y="1097131"/>
            <a:ext cx="3069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cs typeface="Arial" panose="020B0604020202020204" pitchFamily="34" charset="0"/>
              </a:rPr>
              <a:t>many domestic experts joined radiological analysis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cs typeface="Arial" panose="020B0604020202020204" pitchFamily="34" charset="0"/>
              </a:rPr>
              <a:t>facility basic design by a experienced company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5511" y="1924263"/>
            <a:ext cx="263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b="1" dirty="0">
                <a:solidFill>
                  <a:srgbClr val="113F71"/>
                </a:solidFill>
                <a:cs typeface="Arial" panose="020B0604020202020204" pitchFamily="34" charset="0"/>
              </a:rPr>
              <a:t>Documents for Review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2270" y="2265596"/>
            <a:ext cx="339271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cs typeface="Arial" panose="020B0604020202020204" pitchFamily="34" charset="0"/>
              </a:rPr>
              <a:t>radiation safety report</a:t>
            </a:r>
          </a:p>
          <a:p>
            <a:r>
              <a:rPr lang="en-US" altLang="ko-KR" sz="1400" dirty="0">
                <a:solidFill>
                  <a:srgbClr val="000000"/>
                </a:solidFill>
                <a:cs typeface="Arial" panose="020B0604020202020204" pitchFamily="34" charset="0"/>
              </a:rPr>
              <a:t>          </a:t>
            </a:r>
            <a:r>
              <a:rPr lang="en-US" altLang="ko-KR" sz="1000" dirty="0">
                <a:solidFill>
                  <a:srgbClr val="000000"/>
                </a:solidFill>
                <a:cs typeface="Arial" panose="020B0604020202020204" pitchFamily="34" charset="0"/>
              </a:rPr>
              <a:t>(shielding, activation, </a:t>
            </a:r>
            <a:r>
              <a:rPr lang="en-US" altLang="ko-KR" sz="1000" dirty="0" err="1">
                <a:solidFill>
                  <a:srgbClr val="000000"/>
                </a:solidFill>
                <a:cs typeface="Arial" panose="020B0604020202020204" pitchFamily="34" charset="0"/>
              </a:rPr>
              <a:t>env</a:t>
            </a:r>
            <a:r>
              <a:rPr lang="en-US" altLang="ko-KR" sz="1000" dirty="0">
                <a:solidFill>
                  <a:srgbClr val="000000"/>
                </a:solidFill>
                <a:cs typeface="Arial" panose="020B0604020202020204" pitchFamily="34" charset="0"/>
              </a:rPr>
              <a:t>. Influence, RMS/PSIS, </a:t>
            </a:r>
          </a:p>
          <a:p>
            <a:r>
              <a:rPr lang="en-US" altLang="ko-KR" sz="1000" dirty="0">
                <a:solidFill>
                  <a:srgbClr val="000000"/>
                </a:solidFill>
                <a:cs typeface="Arial" panose="020B0604020202020204" pitchFamily="34" charset="0"/>
              </a:rPr>
              <a:t>          </a:t>
            </a:r>
            <a:r>
              <a:rPr lang="en-US" altLang="ko-KR" sz="1000" dirty="0" smtClean="0">
                <a:solidFill>
                  <a:srgbClr val="000000"/>
                </a:solidFill>
                <a:cs typeface="Arial" panose="020B0604020202020204" pitchFamily="34" charset="0"/>
              </a:rPr>
              <a:t>    </a:t>
            </a:r>
            <a:r>
              <a:rPr lang="en-US" altLang="ko-KR" sz="1000" dirty="0">
                <a:solidFill>
                  <a:srgbClr val="000000"/>
                </a:solidFill>
                <a:cs typeface="Arial" panose="020B0604020202020204" pitchFamily="34" charset="0"/>
              </a:rPr>
              <a:t>exhaust, accident analysis, radioactive waste, etc..</a:t>
            </a: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  <a:endParaRPr lang="en-US" altLang="ko-KR" sz="1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Arial" panose="020B0604020202020204" pitchFamily="34" charset="0"/>
              </a:rPr>
              <a:t>description of accelerators and experiments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Arial" panose="020B0604020202020204" pitchFamily="34" charset="0"/>
              </a:rPr>
              <a:t>details in radiological analysis (codes,  input/output)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Arial" panose="020B0604020202020204" pitchFamily="34" charset="0"/>
              </a:rPr>
              <a:t>geological survey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Arial" panose="020B0604020202020204" pitchFamily="34" charset="0"/>
              </a:rPr>
              <a:t>stability assessment of building and ground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Arial" panose="020B0604020202020204" pitchFamily="34" charset="0"/>
              </a:rPr>
              <a:t>quality assurance plan/procedures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0000"/>
                </a:solidFill>
                <a:cs typeface="Arial" panose="020B0604020202020204" pitchFamily="34" charset="0"/>
              </a:rPr>
              <a:t>fire hazard 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2791" y="4816316"/>
            <a:ext cx="221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b="1" dirty="0">
                <a:solidFill>
                  <a:srgbClr val="113F71"/>
                </a:solidFill>
                <a:cs typeface="Arial" panose="020B0604020202020204" pitchFamily="34" charset="0"/>
              </a:rPr>
              <a:t>Extensive Reviews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764340"/>
            <a:ext cx="5247329" cy="3297417"/>
          </a:xfrm>
          <a:prstGeom prst="rect">
            <a:avLst/>
          </a:prstGeom>
          <a:ln>
            <a:solidFill>
              <a:srgbClr val="113F71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4355976" y="4293096"/>
            <a:ext cx="4080463" cy="1675745"/>
            <a:chOff x="4355976" y="4293096"/>
            <a:chExt cx="4080463" cy="1675745"/>
          </a:xfrm>
        </p:grpSpPr>
        <p:cxnSp>
          <p:nvCxnSpPr>
            <p:cNvPr id="24" name="직선 화살표 연결선 23"/>
            <p:cNvCxnSpPr/>
            <p:nvPr/>
          </p:nvCxnSpPr>
          <p:spPr>
            <a:xfrm flipV="1">
              <a:off x="4792538" y="4816971"/>
              <a:ext cx="1519238" cy="628650"/>
            </a:xfrm>
            <a:prstGeom prst="straightConnector1">
              <a:avLst/>
            </a:prstGeom>
            <a:noFill/>
            <a:ln w="28575" cap="flat" cmpd="sng" algn="ctr">
              <a:solidFill>
                <a:srgbClr val="1966B3">
                  <a:lumMod val="20000"/>
                  <a:lumOff val="8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25" name="직선 화살표 연결선 24"/>
            <p:cNvCxnSpPr>
              <a:stCxn id="32" idx="0"/>
            </p:cNvCxnSpPr>
            <p:nvPr/>
          </p:nvCxnSpPr>
          <p:spPr>
            <a:xfrm flipH="1" flipV="1">
              <a:off x="6311777" y="4816971"/>
              <a:ext cx="1125831" cy="628650"/>
            </a:xfrm>
            <a:prstGeom prst="straightConnector1">
              <a:avLst/>
            </a:prstGeom>
            <a:noFill/>
            <a:ln w="28575" cap="flat" cmpd="sng" algn="ctr">
              <a:solidFill>
                <a:srgbClr val="1966B3">
                  <a:lumMod val="20000"/>
                  <a:lumOff val="8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26" name="직선 화살표 연결선 25"/>
            <p:cNvCxnSpPr>
              <a:stCxn id="35" idx="1"/>
            </p:cNvCxnSpPr>
            <p:nvPr/>
          </p:nvCxnSpPr>
          <p:spPr>
            <a:xfrm flipV="1">
              <a:off x="5229101" y="5693271"/>
              <a:ext cx="1200150" cy="30"/>
            </a:xfrm>
            <a:prstGeom prst="straightConnector1">
              <a:avLst/>
            </a:prstGeom>
            <a:noFill/>
            <a:ln w="28575" cap="flat" cmpd="sng" algn="ctr">
              <a:solidFill>
                <a:srgbClr val="1966B3">
                  <a:lumMod val="20000"/>
                  <a:lumOff val="80000"/>
                </a:srgbClr>
              </a:solidFill>
              <a:prstDash val="solid"/>
              <a:headEnd type="arrow"/>
              <a:tailEnd type="arrow"/>
            </a:ln>
            <a:effectLst/>
          </p:spPr>
        </p:cxnSp>
        <p:sp>
          <p:nvSpPr>
            <p:cNvPr id="31" name="TextBox 30"/>
            <p:cNvSpPr txBox="1"/>
            <p:nvPr/>
          </p:nvSpPr>
          <p:spPr>
            <a:xfrm>
              <a:off x="4998913" y="4293096"/>
              <a:ext cx="2401619" cy="523220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rgbClr val="CCCC00"/>
              </a:solidFill>
              <a:prstDash val="solid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           </a:t>
              </a: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      </a:t>
              </a: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NSSC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(Nuclear Safety and Security Commission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13F71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38776" y="5445621"/>
              <a:ext cx="1997663" cy="523220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solidFill>
                <a:srgbClr val="CCCC00"/>
              </a:solidFill>
              <a:prstDash val="solid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         </a:t>
              </a:r>
              <a:r>
                <a:rPr kumimoji="0" lang="en-US" altLang="ko-KR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    KINS </a:t>
              </a:r>
              <a:endPara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113F71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(Korea Institute of Nuclear Safety)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13F71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7"/>
            <p:cNvSpPr txBox="1">
              <a:spLocks noChangeArrowheads="1"/>
            </p:cNvSpPr>
            <p:nvPr/>
          </p:nvSpPr>
          <p:spPr bwMode="auto">
            <a:xfrm>
              <a:off x="4565526" y="4918571"/>
              <a:ext cx="118494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latin typeface="+mn-lt"/>
                </a:rPr>
                <a:t>License Submission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latin typeface="+mn-lt"/>
                </a:rPr>
                <a:t>  &amp; Approval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13F7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TextBox 8"/>
            <p:cNvSpPr txBox="1">
              <a:spLocks noChangeArrowheads="1"/>
            </p:cNvSpPr>
            <p:nvPr/>
          </p:nvSpPr>
          <p:spPr bwMode="auto">
            <a:xfrm>
              <a:off x="6438776" y="4901109"/>
              <a:ext cx="15311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latin typeface="+mn-lt"/>
                </a:rPr>
                <a:t>Technical Review Request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latin typeface="+mn-lt"/>
                </a:rPr>
                <a:t>  &amp; Review Report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13F7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5" name="TextBox 9"/>
            <p:cNvSpPr txBox="1">
              <a:spLocks noChangeArrowheads="1"/>
            </p:cNvSpPr>
            <p:nvPr/>
          </p:nvSpPr>
          <p:spPr bwMode="auto">
            <a:xfrm>
              <a:off x="5229101" y="5493246"/>
              <a:ext cx="112723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v"/>
                <a:defRPr sz="2800">
                  <a:solidFill>
                    <a:schemeClr val="tx1"/>
                  </a:solidFill>
                  <a:latin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맑은 고딕" pitchFamily="50" charset="-127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latin typeface="+mn-lt"/>
                </a:rPr>
                <a:t>Technical Detail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13F71"/>
                  </a:solidFill>
                  <a:effectLst/>
                  <a:uLnTx/>
                  <a:uFillTx/>
                  <a:latin typeface="+mn-lt"/>
                </a:rPr>
                <a:t>Inquiry &amp; Answer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355976" y="5445621"/>
              <a:ext cx="873125" cy="522288"/>
            </a:xfrm>
            <a:prstGeom prst="rect">
              <a:avLst/>
            </a:prstGeom>
            <a:solidFill>
              <a:srgbClr val="1966B3"/>
            </a:solidFill>
            <a:ln w="10795" cap="flat" cmpd="sng" algn="ctr">
              <a:solidFill>
                <a:srgbClr val="1966B3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맑은 고딕" panose="020B0503020000020004" pitchFamily="50" charset="-127"/>
                </a:rPr>
                <a:t>RISP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22270" y="5101164"/>
            <a:ext cx="351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cs typeface="Arial" panose="020B0604020202020204" pitchFamily="34" charset="0"/>
              </a:rPr>
              <a:t>by more than 30 KINS reviewers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cs typeface="Arial" panose="020B0604020202020204" pitchFamily="34" charset="0"/>
              </a:rPr>
              <a:t>382 cases of answers/further assessment/correction/design improve and changes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0000"/>
                </a:solidFill>
                <a:cs typeface="Arial" panose="020B0604020202020204" pitchFamily="34" charset="0"/>
              </a:rPr>
              <a:t>multilevel review(KINS, NSSC,  Advs..)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496" y="201935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Rad. Safety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364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74015" y="195788"/>
            <a:ext cx="4040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– First Facility Inspection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슬라이드 번호 개체 틀 3"/>
          <p:cNvSpPr txBox="1">
            <a:spLocks/>
          </p:cNvSpPr>
          <p:nvPr/>
        </p:nvSpPr>
        <p:spPr>
          <a:xfrm>
            <a:off x="4427538" y="6534150"/>
            <a:ext cx="504825" cy="3143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altLang="ko-KR" dirty="0">
              <a:solidFill>
                <a:srgbClr val="C1D1D3">
                  <a:lumMod val="7500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512" y="980728"/>
            <a:ext cx="7586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2000" b="1" dirty="0">
                <a:solidFill>
                  <a:srgbClr val="113F71"/>
                </a:solidFill>
                <a:cs typeface="Arial" panose="020B0604020202020204" pitchFamily="34" charset="0"/>
              </a:rPr>
              <a:t>mandatory step before operation </a:t>
            </a:r>
            <a:r>
              <a:rPr lang="en-US" altLang="ko-KR" b="1" dirty="0">
                <a:solidFill>
                  <a:srgbClr val="113F71"/>
                </a:solidFill>
                <a:cs typeface="Arial" panose="020B0604020202020204" pitchFamily="34" charset="0"/>
              </a:rPr>
              <a:t>(every year after the first </a:t>
            </a:r>
            <a:r>
              <a:rPr lang="en-US" altLang="ko-KR" b="1" dirty="0" err="1">
                <a:solidFill>
                  <a:srgbClr val="113F71"/>
                </a:solidFill>
                <a:cs typeface="Arial" panose="020B0604020202020204" pitchFamily="34" charset="0"/>
              </a:rPr>
              <a:t>inpection</a:t>
            </a:r>
            <a:r>
              <a:rPr lang="en-US" altLang="ko-KR" b="1" dirty="0">
                <a:solidFill>
                  <a:srgbClr val="113F71"/>
                </a:solidFill>
                <a:cs typeface="Arial" panose="020B0604020202020204" pitchFamily="34" charset="0"/>
              </a:rPr>
              <a:t>)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2979886"/>
            <a:ext cx="1725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sz="2000" b="1" dirty="0">
                <a:solidFill>
                  <a:srgbClr val="113F71"/>
                </a:solidFill>
                <a:cs typeface="Arial" panose="020B0604020202020204" pitchFamily="34" charset="0"/>
              </a:rPr>
              <a:t>check items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318" y="3373157"/>
            <a:ext cx="508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safety organization / manpower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record of quality assurance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performance of all RMS &amp; PSIS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implementation of fire protection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performance of exhaust/draining/remote system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readiness of preventive and </a:t>
            </a:r>
            <a:r>
              <a:rPr lang="en-US" altLang="ko-KR" sz="1600" dirty="0" err="1">
                <a:solidFill>
                  <a:srgbClr val="000000"/>
                </a:solidFill>
                <a:cs typeface="Arial" panose="020B0604020202020204" pitchFamily="34" charset="0"/>
              </a:rPr>
              <a:t>mitigative</a:t>
            </a: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 measures for possible accidents of more once in 30 years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procedures to handle radioactive wastes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00000"/>
                </a:solidFill>
                <a:cs typeface="Arial" panose="020B0604020202020204" pitchFamily="34" charset="0"/>
              </a:rPr>
              <a:t>etc..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827584" y="1533766"/>
          <a:ext cx="6612456" cy="588582"/>
        </p:xfrm>
        <a:graphic>
          <a:graphicData uri="http://schemas.openxmlformats.org/drawingml/2006/table">
            <a:tbl>
              <a:tblPr firstRow="1" bandRow="1"/>
              <a:tblGrid>
                <a:gridCol w="551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103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02700">
                <a:tc gridSpan="4">
                  <a:txBody>
                    <a:bodyPr/>
                    <a:lstStyle>
                      <a:lvl1pPr marL="0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’19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‘20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>
                      <a:lvl1pPr marL="0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‘21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800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/>
                        <a:t>1Q</a:t>
                      </a:r>
                      <a:endParaRPr lang="ko-KR" altLang="en-US" sz="100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4Q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4Q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4Q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966B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 bwMode="auto">
          <a:xfrm>
            <a:off x="4630367" y="2144360"/>
            <a:ext cx="215701" cy="216024"/>
          </a:xfrm>
          <a:prstGeom prst="ellipse">
            <a:avLst/>
          </a:prstGeom>
          <a:gradFill rotWithShape="1">
            <a:gsLst>
              <a:gs pos="0">
                <a:srgbClr val="1966B3">
                  <a:gamma/>
                  <a:tint val="72941"/>
                  <a:invGamma/>
                  <a:alpha val="39999"/>
                </a:srgbClr>
              </a:gs>
              <a:gs pos="100000">
                <a:srgbClr val="1966B3"/>
              </a:gs>
            </a:gsLst>
            <a:lin ang="5400000" scaled="1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rgbClr val="113F7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5356725" y="2125567"/>
            <a:ext cx="215701" cy="216024"/>
          </a:xfrm>
          <a:prstGeom prst="ellipse">
            <a:avLst/>
          </a:prstGeom>
          <a:gradFill rotWithShape="1">
            <a:gsLst>
              <a:gs pos="0">
                <a:srgbClr val="1966B3">
                  <a:gamma/>
                  <a:tint val="72941"/>
                  <a:invGamma/>
                  <a:alpha val="39999"/>
                </a:srgbClr>
              </a:gs>
              <a:gs pos="100000">
                <a:srgbClr val="1966B3"/>
              </a:gs>
            </a:gsLst>
            <a:lin ang="5400000" scaled="1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rgbClr val="113F7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7209477" y="2144360"/>
            <a:ext cx="215701" cy="216024"/>
          </a:xfrm>
          <a:prstGeom prst="ellipse">
            <a:avLst/>
          </a:prstGeom>
          <a:gradFill rotWithShape="1">
            <a:gsLst>
              <a:gs pos="0">
                <a:srgbClr val="1966B3">
                  <a:gamma/>
                  <a:tint val="72941"/>
                  <a:invGamma/>
                  <a:alpha val="39999"/>
                </a:srgbClr>
              </a:gs>
              <a:gs pos="100000">
                <a:srgbClr val="1966B3"/>
              </a:gs>
            </a:gsLst>
            <a:lin ang="5400000" scaled="1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rgbClr val="113F7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476" y="2248879"/>
            <a:ext cx="2858475" cy="646331"/>
          </a:xfrm>
          <a:prstGeom prst="rect">
            <a:avLst/>
          </a:prstGeom>
          <a:noFill/>
          <a:ln>
            <a:solidFill>
              <a:srgbClr val="113F7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113F7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Arranged </a:t>
            </a: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with KINS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panose="020B0604020202020204" pitchFamily="34" charset="0"/>
              </a:rPr>
              <a:t>  to make 3-steps inspection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03479" y="2436755"/>
            <a:ext cx="112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113F71"/>
                </a:solidFill>
                <a:cs typeface="Arial" panose="020B0604020202020204" pitchFamily="34" charset="0"/>
              </a:rPr>
              <a:t>Ion </a:t>
            </a:r>
            <a:r>
              <a:rPr lang="en-US" altLang="ko-KR" sz="1400" smtClean="0">
                <a:solidFill>
                  <a:srgbClr val="113F71"/>
                </a:solidFill>
                <a:cs typeface="Arial" panose="020B0604020202020204" pitchFamily="34" charset="0"/>
              </a:rPr>
              <a:t>Source,</a:t>
            </a:r>
          </a:p>
          <a:p>
            <a:r>
              <a:rPr lang="en-US" altLang="ko-KR" sz="1400" smtClean="0">
                <a:solidFill>
                  <a:srgbClr val="113F71"/>
                </a:solidFill>
                <a:cs typeface="Arial" panose="020B0604020202020204" pitchFamily="34" charset="0"/>
              </a:rPr>
              <a:t>Injector </a:t>
            </a:r>
            <a:endParaRPr lang="ko-KR" altLang="en-US" sz="1400" dirty="0">
              <a:solidFill>
                <a:srgbClr val="113F71"/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3952" y="2502109"/>
            <a:ext cx="1734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13F71"/>
                </a:solidFill>
                <a:cs typeface="Arial" panose="020B0604020202020204" pitchFamily="34" charset="0"/>
              </a:rPr>
              <a:t>SCL3</a:t>
            </a:r>
            <a:r>
              <a:rPr lang="en-US" altLang="ko-KR" sz="1400">
                <a:solidFill>
                  <a:srgbClr val="113F71"/>
                </a:solidFill>
                <a:cs typeface="Arial" panose="020B0604020202020204" pitchFamily="34" charset="0"/>
              </a:rPr>
              <a:t>, </a:t>
            </a:r>
            <a:r>
              <a:rPr lang="en-US" altLang="ko-KR" sz="1400" smtClean="0">
                <a:solidFill>
                  <a:srgbClr val="113F71"/>
                </a:solidFill>
                <a:cs typeface="Arial" panose="020B0604020202020204" pitchFamily="34" charset="0"/>
              </a:rPr>
              <a:t>KOBRA </a:t>
            </a:r>
            <a:endParaRPr lang="ko-KR" altLang="en-US" sz="1400" dirty="0">
              <a:solidFill>
                <a:srgbClr val="113F71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46646" y="2464214"/>
            <a:ext cx="165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rgbClr val="113F71"/>
                </a:solidFill>
                <a:cs typeface="Arial" panose="020B0604020202020204" pitchFamily="34" charset="0"/>
              </a:rPr>
              <a:t>ISOL,SCL2+IF</a:t>
            </a:r>
            <a:r>
              <a:rPr lang="en-US" altLang="ko-KR" sz="1400" dirty="0">
                <a:solidFill>
                  <a:srgbClr val="113F71"/>
                </a:solidFill>
                <a:cs typeface="Arial" panose="020B0604020202020204" pitchFamily="34" charset="0"/>
              </a:rPr>
              <a:t>, </a:t>
            </a:r>
            <a:r>
              <a:rPr lang="en-US" altLang="ko-KR" sz="1400" dirty="0" err="1">
                <a:solidFill>
                  <a:srgbClr val="113F71"/>
                </a:solidFill>
                <a:cs typeface="Arial" panose="020B0604020202020204" pitchFamily="34" charset="0"/>
              </a:rPr>
              <a:t>h.e.Exps</a:t>
            </a:r>
            <a:r>
              <a:rPr lang="en-US" altLang="ko-KR" sz="1400" dirty="0">
                <a:solidFill>
                  <a:srgbClr val="113F71"/>
                </a:solidFill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rgbClr val="113F71"/>
              </a:solidFill>
              <a:cs typeface="Arial" panose="020B0604020202020204" pitchFamily="34" charset="0"/>
            </a:endParaRPr>
          </a:p>
        </p:txBody>
      </p:sp>
      <p:cxnSp>
        <p:nvCxnSpPr>
          <p:cNvPr id="21" name="직선 화살표 연결선 20"/>
          <p:cNvCxnSpPr/>
          <p:nvPr/>
        </p:nvCxnSpPr>
        <p:spPr bwMode="auto">
          <a:xfrm flipV="1">
            <a:off x="4641819" y="2328748"/>
            <a:ext cx="76261" cy="216209"/>
          </a:xfrm>
          <a:prstGeom prst="straightConnector1">
            <a:avLst/>
          </a:prstGeom>
          <a:gradFill rotWithShape="1">
            <a:gsLst>
              <a:gs pos="0">
                <a:srgbClr val="1966B3">
                  <a:gamma/>
                  <a:tint val="72941"/>
                  <a:invGamma/>
                  <a:alpha val="39999"/>
                </a:srgbClr>
              </a:gs>
              <a:gs pos="100000">
                <a:srgbClr val="1966B3"/>
              </a:gs>
            </a:gsLst>
            <a:lin ang="5400000" scaled="1"/>
          </a:gradFill>
          <a:ln w="41275" cap="flat" cmpd="sng" algn="ctr">
            <a:solidFill>
              <a:srgbClr val="113F7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/>
          <p:cNvCxnSpPr>
            <a:endCxn id="11" idx="4"/>
          </p:cNvCxnSpPr>
          <p:nvPr/>
        </p:nvCxnSpPr>
        <p:spPr bwMode="auto">
          <a:xfrm flipV="1">
            <a:off x="5428430" y="2341591"/>
            <a:ext cx="36146" cy="217789"/>
          </a:xfrm>
          <a:prstGeom prst="straightConnector1">
            <a:avLst/>
          </a:prstGeom>
          <a:gradFill rotWithShape="1">
            <a:gsLst>
              <a:gs pos="0">
                <a:srgbClr val="1966B3">
                  <a:gamma/>
                  <a:tint val="72941"/>
                  <a:invGamma/>
                  <a:alpha val="39999"/>
                </a:srgbClr>
              </a:gs>
              <a:gs pos="100000">
                <a:srgbClr val="1966B3"/>
              </a:gs>
            </a:gsLst>
            <a:lin ang="5400000" scaled="1"/>
          </a:gradFill>
          <a:ln w="41275" cap="flat" cmpd="sng" algn="ctr">
            <a:solidFill>
              <a:srgbClr val="113F7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화살표 연결선 22"/>
          <p:cNvCxnSpPr>
            <a:endCxn id="12" idx="5"/>
          </p:cNvCxnSpPr>
          <p:nvPr/>
        </p:nvCxnSpPr>
        <p:spPr bwMode="auto">
          <a:xfrm flipH="1" flipV="1">
            <a:off x="7393589" y="2328748"/>
            <a:ext cx="114695" cy="184872"/>
          </a:xfrm>
          <a:prstGeom prst="straightConnector1">
            <a:avLst/>
          </a:prstGeom>
          <a:gradFill rotWithShape="1">
            <a:gsLst>
              <a:gs pos="0">
                <a:srgbClr val="1966B3">
                  <a:gamma/>
                  <a:tint val="72941"/>
                  <a:invGamma/>
                  <a:alpha val="39999"/>
                </a:srgbClr>
              </a:gs>
              <a:gs pos="100000">
                <a:srgbClr val="1966B3"/>
              </a:gs>
            </a:gsLst>
            <a:lin ang="5400000" scaled="1"/>
          </a:gradFill>
          <a:ln w="41275" cap="flat" cmpd="sng" algn="ctr">
            <a:solidFill>
              <a:srgbClr val="113F7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아래쪽 화살표 23"/>
          <p:cNvSpPr/>
          <p:nvPr/>
        </p:nvSpPr>
        <p:spPr bwMode="auto">
          <a:xfrm>
            <a:off x="3966853" y="5588150"/>
            <a:ext cx="570115" cy="424946"/>
          </a:xfrm>
          <a:prstGeom prst="downArrow">
            <a:avLst/>
          </a:prstGeom>
          <a:gradFill rotWithShape="1">
            <a:gsLst>
              <a:gs pos="0">
                <a:srgbClr val="1966B3">
                  <a:gamma/>
                  <a:tint val="72941"/>
                  <a:invGamma/>
                  <a:alpha val="39999"/>
                </a:srgbClr>
              </a:gs>
              <a:gs pos="100000">
                <a:srgbClr val="1966B3"/>
              </a:gs>
            </a:gsLst>
            <a:lin ang="5400000" scaled="1"/>
          </a:gra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rgbClr val="113F7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19238" y="6039263"/>
            <a:ext cx="4351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13F71"/>
                </a:solidFill>
                <a:cs typeface="Arial" panose="020B0604020202020204" pitchFamily="34" charset="0"/>
              </a:rPr>
              <a:t>Safe Facility for workers &amp; </a:t>
            </a:r>
            <a:r>
              <a:rPr lang="en-US" altLang="ko-KR" dirty="0" err="1">
                <a:solidFill>
                  <a:srgbClr val="113F71"/>
                </a:solidFill>
                <a:cs typeface="Arial" panose="020B0604020202020204" pitchFamily="34" charset="0"/>
              </a:rPr>
              <a:t>vistors</a:t>
            </a:r>
            <a:r>
              <a:rPr lang="en-US" altLang="ko-KR" dirty="0">
                <a:solidFill>
                  <a:srgbClr val="113F71"/>
                </a:solidFill>
                <a:cs typeface="Arial" panose="020B0604020202020204" pitchFamily="34" charset="0"/>
              </a:rPr>
              <a:t> &amp; citizens !</a:t>
            </a:r>
            <a:endParaRPr lang="ko-KR" altLang="en-US" dirty="0">
              <a:solidFill>
                <a:srgbClr val="113F7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5508105" y="3219560"/>
          <a:ext cx="3001194" cy="2346940"/>
        </p:xfrm>
        <a:graphic>
          <a:graphicData uri="http://schemas.openxmlformats.org/drawingml/2006/table">
            <a:tbl>
              <a:tblPr firstRow="1" bandRow="1"/>
              <a:tblGrid>
                <a:gridCol w="2397514">
                  <a:extLst>
                    <a:ext uri="{9D8B030D-6E8A-4147-A177-3AD203B41FA5}">
                      <a16:colId xmlns:a16="http://schemas.microsoft.com/office/drawing/2014/main" val="3595175574"/>
                    </a:ext>
                  </a:extLst>
                </a:gridCol>
                <a:gridCol w="603680">
                  <a:extLst>
                    <a:ext uri="{9D8B030D-6E8A-4147-A177-3AD203B41FA5}">
                      <a16:colId xmlns:a16="http://schemas.microsoft.com/office/drawing/2014/main" val="2911650130"/>
                    </a:ext>
                  </a:extLst>
                </a:gridCol>
              </a:tblGrid>
              <a:tr h="382380">
                <a:tc gridSpan="2">
                  <a:txBody>
                    <a:bodyPr/>
                    <a:lstStyle>
                      <a:lvl1pPr marL="0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b="1" kern="1200">
                          <a:solidFill>
                            <a:schemeClr val="lt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baseline="0" dirty="0">
                          <a:latin typeface="+mn-lt"/>
                        </a:rPr>
                        <a:t>RMS </a:t>
                      </a:r>
                      <a:r>
                        <a:rPr lang="en-US" altLang="ko-KR" sz="1600" b="0" baseline="0" dirty="0" err="1">
                          <a:latin typeface="+mn-lt"/>
                        </a:rPr>
                        <a:t>Equipments</a:t>
                      </a:r>
                      <a:r>
                        <a:rPr lang="en-US" altLang="ko-KR" sz="1600" b="0" baseline="0" dirty="0">
                          <a:latin typeface="+mn-lt"/>
                        </a:rPr>
                        <a:t> in the site</a:t>
                      </a:r>
                      <a:endParaRPr lang="ko-KR" altLang="en-US" sz="1600" b="0" dirty="0">
                        <a:latin typeface="+mn-lt"/>
                      </a:endParaRPr>
                    </a:p>
                  </a:txBody>
                  <a:tcPr marL="94335" marR="94335" marT="47165" marB="47165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73151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Environment</a:t>
                      </a:r>
                      <a:r>
                        <a:rPr lang="en-US" altLang="ko-KR" sz="1100" kern="100" baseline="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Monitor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367014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Area Monitor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94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8785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Area Air Monitor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1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002807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Stack Monitor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1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111640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Hand &amp; Foot Monitor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endParaRPr lang="ko-KR" sz="11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574592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Nuclide </a:t>
                      </a:r>
                      <a:r>
                        <a:rPr lang="en-US" altLang="ko-KR" sz="1100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Analyser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6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48618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Paging Phone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88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620350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CCTV</a:t>
                      </a:r>
                      <a:r>
                        <a:rPr lang="en-US" altLang="ko-KR" sz="1100" kern="100" baseline="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camera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101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970505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Emergency Stop &amp; Alarm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174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9691810"/>
                  </a:ext>
                </a:extLst>
              </a:tr>
              <a:tr h="196456"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Vehicle Radiation Monitor</a:t>
                      </a:r>
                      <a:endParaRPr lang="ko-KR" altLang="ko-KR" sz="1100" kern="100" dirty="0"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2204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844083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266124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688165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110207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532248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2954289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376331" algn="l" defTabSz="844083" rtl="0" eaLnBrk="1" latinLnBrk="1" hangingPunct="1">
                        <a:defRPr sz="1662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endParaRPr lang="ko-KR" sz="1100" kern="100" dirty="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70750" marR="7075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B9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894752"/>
                  </a:ext>
                </a:extLst>
              </a:tr>
            </a:tbl>
          </a:graphicData>
        </a:graphic>
      </p:graphicFrame>
      <p:cxnSp>
        <p:nvCxnSpPr>
          <p:cNvPr id="27" name="직선 화살표 연결선 26"/>
          <p:cNvCxnSpPr/>
          <p:nvPr/>
        </p:nvCxnSpPr>
        <p:spPr bwMode="auto">
          <a:xfrm>
            <a:off x="3563888" y="2590643"/>
            <a:ext cx="216024" cy="0"/>
          </a:xfrm>
          <a:prstGeom prst="straightConnector1">
            <a:avLst/>
          </a:prstGeom>
          <a:gradFill rotWithShape="1">
            <a:gsLst>
              <a:gs pos="0">
                <a:srgbClr val="1966B3">
                  <a:gamma/>
                  <a:tint val="72941"/>
                  <a:invGamma/>
                  <a:alpha val="39999"/>
                </a:srgbClr>
              </a:gs>
              <a:gs pos="100000">
                <a:srgbClr val="1966B3"/>
              </a:gs>
            </a:gsLst>
            <a:lin ang="5400000" scaled="1"/>
          </a:gradFill>
          <a:ln w="0" cap="flat" cmpd="sng" algn="ctr">
            <a:solidFill>
              <a:srgbClr val="113F7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35496" y="201935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 Rad. Safety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3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33644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0000" y="2847512"/>
            <a:ext cx="300851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Summary &amp; Outlook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88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9B79AEA3-2E28-E44E-B54C-A9EC729DA05C}"/>
              </a:ext>
            </a:extLst>
          </p:cNvPr>
          <p:cNvSpPr txBox="1"/>
          <p:nvPr/>
        </p:nvSpPr>
        <p:spPr>
          <a:xfrm>
            <a:off x="251520" y="764704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b="1" dirty="0">
                <a:cs typeface="Arial" panose="020B0604020202020204" pitchFamily="34" charset="0"/>
              </a:rPr>
              <a:t>Accelerator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ED6A26-447A-FB48-9ABB-4B7206D918C4}"/>
              </a:ext>
            </a:extLst>
          </p:cNvPr>
          <p:cNvSpPr txBox="1"/>
          <p:nvPr/>
        </p:nvSpPr>
        <p:spPr>
          <a:xfrm>
            <a:off x="419569" y="1142417"/>
            <a:ext cx="846043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Mass production for SCL3 is under </a:t>
            </a:r>
            <a:r>
              <a:rPr lang="en-US" altLang="ko-KR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way and SCL2 is under pre-production stage.</a:t>
            </a: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B</a:t>
            </a:r>
            <a:r>
              <a:rPr lang="en-US" altLang="ko-KR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eam commissioning for the injector begins in the spring 2020.</a:t>
            </a: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From April, 2019, installation for </a:t>
            </a:r>
            <a:r>
              <a:rPr lang="en-US" altLang="ko-KR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SCL3 has been started and will completed by the end of 2020.</a:t>
            </a:r>
            <a:endParaRPr lang="en-US" altLang="ko-KR" sz="2000" dirty="0">
              <a:solidFill>
                <a:schemeClr val="tx2"/>
              </a:solidFill>
              <a:cs typeface="Times New Roman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18CCBA-F99E-DF40-9373-49F36AF50443}"/>
              </a:ext>
            </a:extLst>
          </p:cNvPr>
          <p:cNvSpPr txBox="1"/>
          <p:nvPr/>
        </p:nvSpPr>
        <p:spPr>
          <a:xfrm>
            <a:off x="251520" y="2053619"/>
            <a:ext cx="388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b="1" dirty="0">
                <a:cs typeface="Arial" panose="020B0604020202020204" pitchFamily="34" charset="0"/>
              </a:rPr>
              <a:t>By the end of 2021, we will achieve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ACFBF3-B2A6-6B45-A044-D8426574060A}"/>
              </a:ext>
            </a:extLst>
          </p:cNvPr>
          <p:cNvSpPr txBox="1"/>
          <p:nvPr/>
        </p:nvSpPr>
        <p:spPr>
          <a:xfrm>
            <a:off x="428651" y="2451063"/>
            <a:ext cx="846043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0000"/>
                </a:solidFill>
                <a:cs typeface="Arial" panose="020B0604020202020204" pitchFamily="34" charset="0"/>
              </a:rPr>
              <a:t>SI beams: 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Stable ion beams (</a:t>
            </a:r>
            <a:r>
              <a:rPr lang="en-US" altLang="ko-KR" sz="1400" baseline="30000" dirty="0">
                <a:solidFill>
                  <a:schemeClr val="tx2"/>
                </a:solidFill>
                <a:cs typeface="Arial" panose="020B0604020202020204" pitchFamily="34" charset="0"/>
              </a:rPr>
              <a:t>16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O, </a:t>
            </a:r>
            <a:r>
              <a:rPr lang="en-US" altLang="ko-KR" sz="1400" baseline="30000" dirty="0">
                <a:solidFill>
                  <a:schemeClr val="tx2"/>
                </a:solidFill>
                <a:cs typeface="Arial" panose="020B0604020202020204" pitchFamily="34" charset="0"/>
              </a:rPr>
              <a:t>40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Ar) from ECRIS 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 SCL3  low E </a:t>
            </a:r>
            <a:r>
              <a:rPr lang="en-US" altLang="ko-KR" sz="1400" dirty="0" err="1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exp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 hall</a:t>
            </a: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FF0000"/>
                </a:solidFill>
                <a:cs typeface="Arial" panose="020B0604020202020204" pitchFamily="34" charset="0"/>
              </a:rPr>
              <a:t>RI beams: 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RIBs extraction from ISOL 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 re-acceleration through SLC3  low E </a:t>
            </a:r>
            <a:r>
              <a:rPr lang="en-US" altLang="ko-KR" sz="1400" dirty="0" err="1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exp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 hall</a:t>
            </a: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Stable / RI beams will be delivered to low-E experimental hall 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FF"/>
                </a:solidFill>
                <a:cs typeface="Arial" panose="020B0604020202020204" pitchFamily="34" charset="0"/>
              </a:rPr>
              <a:t>Early phase experiments are going to be performed using KOBRA</a:t>
            </a:r>
          </a:p>
          <a:p>
            <a:pPr marL="742950" lvl="1" indent="-285750">
              <a:spcBef>
                <a:spcPts val="500"/>
              </a:spcBef>
              <a:buFont typeface="Wingdings" pitchFamily="2" charset="2"/>
              <a:buChar char="à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RIBs production at KOBRA (A&lt;~50, beam energy &lt; 20 MeV/u) using SI beams from </a:t>
            </a:r>
            <a:r>
              <a:rPr lang="en-US" altLang="ko-KR" sz="1400" dirty="0" smtClean="0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SCL3</a:t>
            </a: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Beam commissioning </a:t>
            </a:r>
            <a:r>
              <a:rPr lang="en-US" altLang="ko-KR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begins 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for </a:t>
            </a:r>
            <a:r>
              <a:rPr lang="en-US" altLang="ko-KR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SCL2</a:t>
            </a: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Installation and commissioning for IF, LAMPS, Neutron, bio-medical and </a:t>
            </a:r>
            <a:r>
              <a:rPr lang="en-US" altLang="ko-KR" sz="1400" dirty="0" err="1" smtClean="0">
                <a:solidFill>
                  <a:schemeClr val="tx2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altLang="ko-KR" sz="1400" dirty="0" err="1" smtClean="0">
                <a:solidFill>
                  <a:schemeClr val="tx2"/>
                </a:solidFill>
                <a:cs typeface="Arial" panose="020B0604020202020204" pitchFamily="34" charset="0"/>
              </a:rPr>
              <a:t>SR</a:t>
            </a:r>
            <a:r>
              <a:rPr lang="en-US" altLang="ko-KR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lvl="1">
              <a:spcBef>
                <a:spcPts val="500"/>
              </a:spcBef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 Collaborative works with RUA (RAON Users Association) via RULC (RAON Users </a:t>
            </a:r>
            <a:r>
              <a:rPr lang="en-US" altLang="ko-KR" sz="1400" dirty="0" err="1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Liason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 Center)</a:t>
            </a: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9224A1-CC6F-9A44-866D-71FDF9C23275}"/>
              </a:ext>
            </a:extLst>
          </p:cNvPr>
          <p:cNvSpPr txBox="1"/>
          <p:nvPr/>
        </p:nvSpPr>
        <p:spPr>
          <a:xfrm>
            <a:off x="323528" y="4725144"/>
            <a:ext cx="24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altLang="ko-KR" b="1" dirty="0">
                <a:cs typeface="Arial" panose="020B0604020202020204" pitchFamily="34" charset="0"/>
              </a:rPr>
              <a:t>Post RISP (2021 ~  )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8B6DFA-B6F8-CD4C-B46E-A7603B585228}"/>
              </a:ext>
            </a:extLst>
          </p:cNvPr>
          <p:cNvSpPr txBox="1"/>
          <p:nvPr/>
        </p:nvSpPr>
        <p:spPr>
          <a:xfrm>
            <a:off x="419569" y="5098238"/>
            <a:ext cx="8460432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Beam acceleration for ISOL </a:t>
            </a: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  <a:sym typeface="Wingdings" pitchFamily="2" charset="2"/>
              </a:rPr>
              <a:t> SCL3  SCL2  IF </a:t>
            </a:r>
            <a:r>
              <a:rPr lang="en-US" altLang="ko-KR" sz="1400" b="1" dirty="0">
                <a:solidFill>
                  <a:srgbClr val="FF0000"/>
                </a:solidFill>
                <a:cs typeface="Arial" panose="020B0604020202020204" pitchFamily="34" charset="0"/>
                <a:sym typeface="Wingdings" pitchFamily="2" charset="2"/>
              </a:rPr>
              <a:t>(ISOL+IF)</a:t>
            </a:r>
            <a:endParaRPr lang="en-US" altLang="ko-KR" sz="14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Beam commissioning and experiments for IF, LAMPS, Neutron, bio-medical and </a:t>
            </a:r>
            <a:r>
              <a:rPr lang="en-US" altLang="ko-KR" sz="1400" dirty="0" err="1" smtClean="0">
                <a:solidFill>
                  <a:schemeClr val="tx2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US" altLang="ko-KR" sz="1400" dirty="0" err="1" smtClean="0">
                <a:solidFill>
                  <a:schemeClr val="tx2"/>
                </a:solidFill>
                <a:cs typeface="Arial" panose="020B0604020202020204" pitchFamily="34" charset="0"/>
              </a:rPr>
              <a:t>SR</a:t>
            </a:r>
            <a:r>
              <a:rPr lang="en-US" altLang="ko-KR" sz="1400" dirty="0" smtClean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2"/>
                </a:solidFill>
                <a:cs typeface="Arial" panose="020B0604020202020204" pitchFamily="34" charset="0"/>
              </a:rPr>
              <a:t>Ramping-up to get the 400kW beams (more than 5 </a:t>
            </a:r>
            <a:r>
              <a:rPr lang="en-US" altLang="ko-KR" sz="1400" b="1" dirty="0" err="1">
                <a:solidFill>
                  <a:schemeClr val="tx2"/>
                </a:solidFill>
                <a:cs typeface="Arial" panose="020B0604020202020204" pitchFamily="34" charset="0"/>
              </a:rPr>
              <a:t>yrs</a:t>
            </a:r>
            <a:r>
              <a:rPr lang="en-US" altLang="ko-KR" sz="1400" b="1" dirty="0">
                <a:solidFill>
                  <a:schemeClr val="tx2"/>
                </a:solidFill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cs typeface="Arial" panose="020B0604020202020204" pitchFamily="34" charset="0"/>
              </a:rPr>
              <a:t>Energy upgrade to 400MeV/u (requires budget)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2"/>
              </a:solidFill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6924" y="188640"/>
            <a:ext cx="2792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&amp; Outlook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201935"/>
            <a:ext cx="1656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Summary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63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The 1</a:t>
            </a:r>
            <a:r>
              <a:rPr lang="en-US" altLang="ko-KR" sz="24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exp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RIBs: neutron halo (II)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185863"/>
            <a:ext cx="75247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83768" y="5877272"/>
            <a:ext cx="396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The 1</a:t>
            </a:r>
            <a:r>
              <a:rPr lang="en-US" altLang="ko-KR" b="1" baseline="30000" dirty="0" smtClean="0"/>
              <a:t>st</a:t>
            </a:r>
            <a:r>
              <a:rPr lang="en-US" altLang="ko-KR" b="1" dirty="0" smtClean="0"/>
              <a:t> secondary beam line at Berkeley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1607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555"/>
            <a:ext cx="9144000" cy="528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24987" y="3000487"/>
            <a:ext cx="2787173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4180"/>
            <a:r>
              <a:rPr lang="en-US" altLang="ko-KR" sz="406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Thank you</a:t>
            </a:r>
            <a:endParaRPr lang="ko-KR" altLang="en-US" sz="4062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50631" y="3397469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605176" y="3399892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5907" y="2847512"/>
            <a:ext cx="201850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Backup slides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439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71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ISOL 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496" y="201935"/>
            <a:ext cx="208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Sys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7"/>
          <a:stretch/>
        </p:blipFill>
        <p:spPr bwMode="auto">
          <a:xfrm>
            <a:off x="2512209" y="1981221"/>
            <a:ext cx="2016224" cy="137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88" y="1974364"/>
            <a:ext cx="2054205" cy="145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961393"/>
            <a:ext cx="2749963" cy="1721005"/>
          </a:xfrm>
          <a:prstGeom prst="round2DiagRect">
            <a:avLst>
              <a:gd name="adj1" fmla="val 22296"/>
              <a:gd name="adj2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72"/>
          <a:stretch/>
        </p:blipFill>
        <p:spPr bwMode="auto">
          <a:xfrm>
            <a:off x="200333" y="1910548"/>
            <a:ext cx="2304256" cy="147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9911" y="1595916"/>
            <a:ext cx="194341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u="sng" dirty="0">
                <a:solidFill>
                  <a:srgbClr val="A50021"/>
                </a:solidFill>
                <a:cs typeface="Times New Roman" panose="02020603050405020304" pitchFamily="18" charset="0"/>
                <a:sym typeface="Wingdings" pitchFamily="2" charset="2"/>
              </a:rPr>
              <a:t>Temperature of the target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67744" y="1592739"/>
            <a:ext cx="213924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u="sng" dirty="0">
                <a:solidFill>
                  <a:srgbClr val="A50021"/>
                </a:solidFill>
                <a:cs typeface="Times New Roman" panose="02020603050405020304" pitchFamily="18" charset="0"/>
                <a:sym typeface="Wingdings" pitchFamily="2" charset="2"/>
              </a:rPr>
              <a:t>Temperature of the chamber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37241" y="1592739"/>
            <a:ext cx="206389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u="sng" dirty="0">
                <a:solidFill>
                  <a:srgbClr val="A50021"/>
                </a:solidFill>
                <a:cs typeface="Times New Roman" panose="02020603050405020304" pitchFamily="18" charset="0"/>
                <a:sym typeface="Wingdings" pitchFamily="2" charset="2"/>
              </a:rPr>
              <a:t>Thermal stress of the target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004149"/>
              </p:ext>
            </p:extLst>
          </p:nvPr>
        </p:nvGraphicFramePr>
        <p:xfrm>
          <a:off x="7092280" y="1912396"/>
          <a:ext cx="1976000" cy="1036096"/>
        </p:xfrm>
        <a:graphic>
          <a:graphicData uri="http://schemas.openxmlformats.org/drawingml/2006/table">
            <a:tbl>
              <a:tblPr firstRow="1">
                <a:tableStyleId>{125E5076-3810-47DD-B79F-674D7AD40C01}</a:tableStyleId>
              </a:tblPr>
              <a:tblGrid>
                <a:gridCol w="98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83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+mn-lt"/>
                          <a:cs typeface="Times New Roman" panose="02020603050405020304" pitchFamily="18" charset="0"/>
                        </a:rPr>
                        <a:t>Proton Beam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Energy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70 MeV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Power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10 kW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baseline="0" dirty="0">
                          <a:latin typeface="+mn-lt"/>
                          <a:cs typeface="Times New Roman" panose="02020603050405020304" pitchFamily="18" charset="0"/>
                        </a:rPr>
                        <a:t>Beam size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45 mm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145734"/>
              </p:ext>
            </p:extLst>
          </p:nvPr>
        </p:nvGraphicFramePr>
        <p:xfrm>
          <a:off x="7092280" y="3229016"/>
          <a:ext cx="1968380" cy="2072192"/>
        </p:xfrm>
        <a:graphic>
          <a:graphicData uri="http://schemas.openxmlformats.org/drawingml/2006/table">
            <a:tbl>
              <a:tblPr firstRow="1">
                <a:tableStyleId>{125E5076-3810-47DD-B79F-674D7AD40C01}</a:tableStyleId>
              </a:tblPr>
              <a:tblGrid>
                <a:gridCol w="118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774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latin typeface="+mn-lt"/>
                          <a:cs typeface="Times New Roman" panose="02020603050405020304" pitchFamily="18" charset="0"/>
                        </a:rPr>
                        <a:t>Target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Material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>
                          <a:latin typeface="+mn-lt"/>
                          <a:cs typeface="Times New Roman" panose="02020603050405020304" pitchFamily="18" charset="0"/>
                        </a:rPr>
                        <a:t>UCx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Density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2.5 g/cm</a:t>
                      </a:r>
                      <a:r>
                        <a:rPr lang="en-US" altLang="ko-KR" sz="1100" b="1" baseline="30000" dirty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100" b="1" baseline="30000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U weight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101 g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# of</a:t>
                      </a:r>
                      <a:r>
                        <a:rPr lang="en-US" altLang="ko-KR" sz="1100" b="1" baseline="0" dirty="0">
                          <a:latin typeface="+mn-lt"/>
                          <a:cs typeface="Times New Roman" panose="02020603050405020304" pitchFamily="18" charset="0"/>
                        </a:rPr>
                        <a:t> disk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baseline="0" dirty="0"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Disk thickness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1.3 mm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Disk diameter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50 mm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7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Total length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latin typeface="+mn-lt"/>
                          <a:cs typeface="Times New Roman" panose="02020603050405020304" pitchFamily="18" charset="0"/>
                        </a:rPr>
                        <a:t>22 cm</a:t>
                      </a:r>
                      <a:endParaRPr lang="ko-KR" altLang="en-US" sz="1100" b="1" dirty="0">
                        <a:solidFill>
                          <a:schemeClr val="tx2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445" marR="91445" marT="45692" marB="45692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395536" y="5584884"/>
            <a:ext cx="160518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u="sng" dirty="0">
                <a:solidFill>
                  <a:srgbClr val="A50021"/>
                </a:solidFill>
                <a:cs typeface="Times New Roman" panose="02020603050405020304" pitchFamily="18" charset="0"/>
                <a:sym typeface="Wingdings" pitchFamily="2" charset="2"/>
              </a:rPr>
              <a:t>Release time of </a:t>
            </a:r>
            <a:r>
              <a:rPr lang="en-US" altLang="ko-KR" sz="1300" u="sng" baseline="30000" dirty="0">
                <a:solidFill>
                  <a:srgbClr val="A50021"/>
                </a:solidFill>
                <a:cs typeface="Times New Roman" panose="02020603050405020304" pitchFamily="18" charset="0"/>
                <a:sym typeface="Wingdings" pitchFamily="2" charset="2"/>
              </a:rPr>
              <a:t>132</a:t>
            </a:r>
            <a:r>
              <a:rPr lang="en-US" altLang="ko-KR" sz="1300" u="sng" dirty="0">
                <a:solidFill>
                  <a:srgbClr val="A50021"/>
                </a:solidFill>
                <a:cs typeface="Times New Roman" panose="02020603050405020304" pitchFamily="18" charset="0"/>
                <a:sym typeface="Wingdings" pitchFamily="2" charset="2"/>
              </a:rPr>
              <a:t>Sn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759902" y="3639548"/>
            <a:ext cx="188410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u="sng" dirty="0">
                <a:solidFill>
                  <a:srgbClr val="A50021"/>
                </a:solidFill>
                <a:cs typeface="Times New Roman" panose="02020603050405020304" pitchFamily="18" charset="0"/>
                <a:sym typeface="Wingdings" pitchFamily="2" charset="2"/>
              </a:rPr>
              <a:t>Temperature distribution</a:t>
            </a:r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76400"/>
            <a:ext cx="2088232" cy="163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46063" y="3633084"/>
            <a:ext cx="155465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u="sng" dirty="0">
                <a:solidFill>
                  <a:srgbClr val="A50021"/>
                </a:solidFill>
                <a:cs typeface="Times New Roman" panose="02020603050405020304" pitchFamily="18" charset="0"/>
                <a:sym typeface="Wingdings" pitchFamily="2" charset="2"/>
              </a:rPr>
              <a:t>In-target fission rate</a:t>
            </a: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910" y="4020316"/>
            <a:ext cx="2042362" cy="161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181211" y="3640668"/>
            <a:ext cx="187506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00" u="sng" dirty="0">
                <a:solidFill>
                  <a:srgbClr val="A50021"/>
                </a:solidFill>
                <a:cs typeface="Times New Roman" panose="02020603050405020304" pitchFamily="18" charset="0"/>
                <a:sym typeface="Wingdings" pitchFamily="2" charset="2"/>
              </a:rPr>
              <a:t>Maximum thermal stress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977910" y="5800074"/>
            <a:ext cx="2832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prstClr val="black"/>
                </a:solidFill>
                <a:sym typeface="Wingdings" pitchFamily="2" charset="2"/>
              </a:rPr>
              <a:t>Expected In-target fission rate </a:t>
            </a:r>
          </a:p>
          <a:p>
            <a:r>
              <a:rPr lang="en-US" altLang="ko-KR" sz="1400" b="1" dirty="0">
                <a:solidFill>
                  <a:prstClr val="black"/>
                </a:solidFill>
                <a:sym typeface="Wingdings" pitchFamily="2" charset="2"/>
              </a:rPr>
              <a:t>= 1.6×10</a:t>
            </a:r>
            <a:r>
              <a:rPr lang="en-US" altLang="ko-KR" sz="1400" b="1" baseline="30000" dirty="0">
                <a:solidFill>
                  <a:prstClr val="black"/>
                </a:solidFill>
                <a:sym typeface="Wingdings" pitchFamily="2" charset="2"/>
              </a:rPr>
              <a:t>13</a:t>
            </a:r>
            <a:r>
              <a:rPr lang="en-US" altLang="ko-KR" sz="1400" b="1" dirty="0">
                <a:solidFill>
                  <a:prstClr val="black"/>
                </a:solidFill>
                <a:sym typeface="Wingdings" pitchFamily="2" charset="2"/>
              </a:rPr>
              <a:t>/s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3977" y="5869567"/>
            <a:ext cx="4226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smtClean="0">
                <a:solidFill>
                  <a:prstClr val="black"/>
                </a:solidFill>
                <a:ea typeface="HY헤드라인M" panose="02030600000101010101" pitchFamily="18" charset="-127"/>
              </a:rPr>
              <a:t>benchmarking </a:t>
            </a:r>
            <a:r>
              <a:rPr lang="en-US" altLang="ko-KR" b="1" dirty="0">
                <a:solidFill>
                  <a:prstClr val="black"/>
                </a:solidFill>
                <a:ea typeface="HY헤드라인M" panose="02030600000101010101" pitchFamily="18" charset="-127"/>
              </a:rPr>
              <a:t>SPES 8 kW target system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234" y="861145"/>
            <a:ext cx="5774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00FF"/>
                </a:solidFill>
                <a:ea typeface="HY헤드라인M" panose="02030600000101010101" pitchFamily="18" charset="-127"/>
              </a:rPr>
              <a:t>10 kW Ucx target system design</a:t>
            </a:r>
            <a:endParaRPr lang="ko-KR" altLang="en-US" sz="3200" b="1" dirty="0">
              <a:solidFill>
                <a:srgbClr val="0000FF"/>
              </a:solidFill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71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ISOL 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362602"/>
            <a:ext cx="3705702" cy="441944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7544" y="2843595"/>
            <a:ext cx="4271370" cy="3609741"/>
            <a:chOff x="395536" y="1885508"/>
            <a:chExt cx="2664296" cy="285440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1885508"/>
              <a:ext cx="2664296" cy="91398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821431"/>
              <a:ext cx="2651362" cy="1918478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963" y="2718181"/>
            <a:ext cx="1760984" cy="17873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30" y="4493800"/>
            <a:ext cx="2617955" cy="19169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1674044"/>
            <a:ext cx="4131440" cy="1169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b="1" dirty="0">
                <a:solidFill>
                  <a:srgbClr val="113F71"/>
                </a:solidFill>
              </a:rPr>
              <a:t>Ion beam extraction experiment</a:t>
            </a:r>
          </a:p>
          <a:p>
            <a:pPr marL="285750" indent="-20638" fontAlgn="base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113F71"/>
                </a:solidFill>
              </a:rPr>
              <a:t> </a:t>
            </a:r>
            <a:r>
              <a:rPr lang="en-US" altLang="ko-KR" sz="1400" dirty="0">
                <a:solidFill>
                  <a:srgbClr val="113F71"/>
                </a:solidFill>
              </a:rPr>
              <a:t>SIS: Cs and </a:t>
            </a:r>
            <a:r>
              <a:rPr lang="en-US" altLang="ko-KR" sz="1400" dirty="0" err="1">
                <a:solidFill>
                  <a:srgbClr val="113F71"/>
                </a:solidFill>
              </a:rPr>
              <a:t>Rb</a:t>
            </a:r>
            <a:r>
              <a:rPr lang="en-US" altLang="ko-KR" sz="1400" dirty="0">
                <a:solidFill>
                  <a:srgbClr val="113F71"/>
                </a:solidFill>
              </a:rPr>
              <a:t> ion beam extraction</a:t>
            </a:r>
            <a:r>
              <a:rPr lang="ko-KR" altLang="en-US" sz="1400" dirty="0">
                <a:solidFill>
                  <a:srgbClr val="113F71"/>
                </a:solidFill>
              </a:rPr>
              <a:t> </a:t>
            </a:r>
            <a:endParaRPr lang="en-US" altLang="ko-KR" sz="1400" dirty="0">
              <a:solidFill>
                <a:srgbClr val="113F71"/>
              </a:solidFill>
            </a:endParaRPr>
          </a:p>
          <a:p>
            <a:pPr marL="285750" indent="-20638" fontAlgn="base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13F71"/>
                </a:solidFill>
                <a:sym typeface="Wingdings" panose="05000000000000000000" pitchFamily="2" charset="2"/>
              </a:rPr>
              <a:t> RILIS: Sn ion beam extraction </a:t>
            </a:r>
          </a:p>
          <a:p>
            <a:pPr marL="285750" indent="-20638" fontAlgn="base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13F71"/>
                </a:solidFill>
                <a:sym typeface="Wingdings" panose="05000000000000000000" pitchFamily="2" charset="2"/>
              </a:rPr>
              <a:t> Ionization efficiency measurement</a:t>
            </a:r>
            <a:endParaRPr lang="en-US" altLang="ko-KR" sz="1400" dirty="0">
              <a:solidFill>
                <a:srgbClr val="113F71"/>
              </a:solidFill>
            </a:endParaRPr>
          </a:p>
          <a:p>
            <a:pPr marL="285750" indent="-20638" fontAlgn="base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113F71"/>
                </a:solidFill>
              </a:rPr>
              <a:t> Mass resolving power</a:t>
            </a:r>
            <a:r>
              <a:rPr lang="ko-KR" altLang="en-US" sz="1400" dirty="0">
                <a:solidFill>
                  <a:srgbClr val="113F71"/>
                </a:solidFill>
              </a:rPr>
              <a:t> </a:t>
            </a:r>
            <a:r>
              <a:rPr lang="en-US" altLang="ko-KR" sz="1400" dirty="0">
                <a:solidFill>
                  <a:srgbClr val="113F71"/>
                </a:solidFill>
              </a:rPr>
              <a:t>M/</a:t>
            </a:r>
            <a:r>
              <a:rPr lang="el-GR" altLang="ko-KR" sz="1400" dirty="0">
                <a:solidFill>
                  <a:srgbClr val="113F71"/>
                </a:solidFill>
              </a:rPr>
              <a:t>Δ</a:t>
            </a:r>
            <a:r>
              <a:rPr lang="en-US" altLang="ko-KR" sz="1400" dirty="0">
                <a:solidFill>
                  <a:srgbClr val="113F71"/>
                </a:solidFill>
              </a:rPr>
              <a:t>M &gt; 400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364087" y="6410738"/>
            <a:ext cx="21602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prstClr val="black"/>
                </a:solidFill>
                <a:ea typeface="Microsoft Sans Serif" panose="020B0604020202020204" pitchFamily="34" charset="0"/>
                <a:cs typeface="Microsoft Sans Serif" panose="020B0604020202020204" pitchFamily="34" charset="0"/>
              </a:rPr>
              <a:t>Emittance measurement</a:t>
            </a:r>
            <a:endParaRPr lang="ko-KR" altLang="en-US" sz="11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966016"/>
            <a:ext cx="2991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00FF"/>
                </a:solidFill>
                <a:ea typeface="HY헤드라인M" panose="02030600000101010101" pitchFamily="18" charset="-127"/>
              </a:rPr>
              <a:t>ISOL Test Facility</a:t>
            </a:r>
            <a:endParaRPr lang="ko-KR" altLang="en-US" sz="3200" b="1" dirty="0">
              <a:solidFill>
                <a:srgbClr val="0000FF"/>
              </a:solidFill>
              <a:ea typeface="HY헤드라인M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201935"/>
            <a:ext cx="208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Sys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49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71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ISOL 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7" y="2358545"/>
            <a:ext cx="4896544" cy="3725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656" y="780061"/>
            <a:ext cx="8775832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0" indent="-1905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13F71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Hot cell : </a:t>
            </a:r>
            <a:r>
              <a:rPr lang="en-US" altLang="ko-KR" sz="1400" dirty="0">
                <a:ea typeface="Arial Unicode MS" panose="020B0604020202020204" pitchFamily="50" charset="-127"/>
                <a:cs typeface="Arial Unicode MS" panose="020B0604020202020204" pitchFamily="50" charset="-127"/>
              </a:rPr>
              <a:t>TIS replace, maintenance </a:t>
            </a:r>
            <a:endParaRPr lang="en-US" altLang="ko-KR" sz="1400" dirty="0">
              <a:solidFill>
                <a:srgbClr val="113F71"/>
              </a:solidFill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113F71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    - four manipulator, two module driving system, TIS exchange device </a:t>
            </a:r>
          </a:p>
          <a:p>
            <a:pPr>
              <a:lnSpc>
                <a:spcPct val="110000"/>
              </a:lnSpc>
            </a:pPr>
            <a:r>
              <a:rPr lang="en-US" altLang="ko-KR" sz="1400" dirty="0">
                <a:solidFill>
                  <a:srgbClr val="113F71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    - TIS chamber insert to pail and the pail move to storage</a:t>
            </a:r>
          </a:p>
          <a:p>
            <a:pPr marL="190500" indent="-1905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13F71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Remote crane for module &amp; TIS transfer</a:t>
            </a:r>
          </a:p>
          <a:p>
            <a:pPr marL="266700" indent="-266700">
              <a:lnSpc>
                <a:spcPct val="110000"/>
              </a:lnSpc>
            </a:pPr>
            <a:r>
              <a:rPr lang="en-US" altLang="ko-KR" sz="1400" dirty="0">
                <a:solidFill>
                  <a:srgbClr val="113F71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    - three hoist :  20 ton(module transfer &amp; shield block removal) / 7 ton(TIS pail transfer) / 7 ton(maintenance)</a:t>
            </a:r>
          </a:p>
          <a:p>
            <a:pPr marL="266700" indent="-266700">
              <a:lnSpc>
                <a:spcPct val="110000"/>
              </a:lnSpc>
            </a:pPr>
            <a:r>
              <a:rPr lang="en-US" altLang="ko-KR" sz="1400" dirty="0">
                <a:solidFill>
                  <a:srgbClr val="113F71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    - position accuracy : &lt; 5 mm</a:t>
            </a:r>
          </a:p>
          <a:p>
            <a:pPr marL="190500" indent="-1905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113F71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On manufacturing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7" y="3071692"/>
            <a:ext cx="3651364" cy="3035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6094804"/>
            <a:ext cx="3931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113F71"/>
                </a:solidFill>
                <a:cs typeface="Arial" panose="020B0604020202020204" pitchFamily="34" charset="0"/>
              </a:rPr>
              <a:t>&lt; Remote crane &amp; interface system</a:t>
            </a:r>
            <a:r>
              <a:rPr lang="ko-KR" altLang="en-US" sz="1200" b="1" dirty="0">
                <a:solidFill>
                  <a:srgbClr val="113F7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rgbClr val="113F71"/>
                </a:solidFill>
                <a:cs typeface="Arial" panose="020B0604020202020204" pitchFamily="34" charset="0"/>
              </a:rPr>
              <a:t>&gt;</a:t>
            </a:r>
            <a:endParaRPr lang="ko-KR" altLang="en-US" sz="1200" dirty="0">
              <a:solidFill>
                <a:srgbClr val="113F71"/>
              </a:solidFill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6599" y="6065629"/>
            <a:ext cx="3931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113F71"/>
                </a:solidFill>
                <a:cs typeface="Arial" panose="020B0604020202020204" pitchFamily="34" charset="0"/>
              </a:rPr>
              <a:t>&lt; Hot cell &amp; remote handling system</a:t>
            </a:r>
            <a:r>
              <a:rPr lang="ko-KR" altLang="en-US" sz="1200" b="1" dirty="0">
                <a:solidFill>
                  <a:srgbClr val="113F7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rgbClr val="113F71"/>
                </a:solidFill>
                <a:cs typeface="Arial" panose="020B0604020202020204" pitchFamily="34" charset="0"/>
              </a:rPr>
              <a:t>&gt;</a:t>
            </a:r>
            <a:endParaRPr lang="ko-KR" altLang="en-US" sz="1200" dirty="0">
              <a:solidFill>
                <a:srgbClr val="113F71"/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96" y="201935"/>
            <a:ext cx="208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Sys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93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19191" y="3612731"/>
            <a:ext cx="1134563" cy="1224681"/>
            <a:chOff x="401615" y="2057400"/>
            <a:chExt cx="1512751" cy="1632908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615" y="2326328"/>
              <a:ext cx="1512751" cy="13639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2" name="모서리가 둥근 직사각형 21"/>
            <p:cNvSpPr/>
            <p:nvPr/>
          </p:nvSpPr>
          <p:spPr>
            <a:xfrm>
              <a:off x="472190" y="2057400"/>
              <a:ext cx="1371600" cy="30702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25" b="1" dirty="0">
                  <a:solidFill>
                    <a:schemeClr val="tx1"/>
                  </a:solidFill>
                  <a:latin typeface="+mn-ea"/>
                </a:rPr>
                <a:t>E-gun/Collector</a:t>
              </a:r>
              <a:endParaRPr lang="ko-KR" altLang="en-US" sz="825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5590" y="2488734"/>
            <a:ext cx="1340443" cy="1155368"/>
            <a:chOff x="1968134" y="1093659"/>
            <a:chExt cx="1787257" cy="154049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8134" y="1326432"/>
              <a:ext cx="1787257" cy="130771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2183582" y="1093659"/>
              <a:ext cx="1371600" cy="27956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25" b="1" dirty="0">
                  <a:solidFill>
                    <a:schemeClr val="tx1"/>
                  </a:solidFill>
                  <a:latin typeface="+mn-ea"/>
                </a:rPr>
                <a:t>Ion trap region</a:t>
              </a:r>
              <a:endParaRPr lang="ko-KR" altLang="en-US" sz="825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11244" y="1383567"/>
            <a:ext cx="1283885" cy="1129109"/>
            <a:chOff x="4152057" y="1029727"/>
            <a:chExt cx="1711846" cy="150547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2057" y="1282191"/>
              <a:ext cx="1711846" cy="125301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8" name="모서리가 둥근 직사각형 27"/>
            <p:cNvSpPr/>
            <p:nvPr/>
          </p:nvSpPr>
          <p:spPr>
            <a:xfrm>
              <a:off x="4322180" y="1029727"/>
              <a:ext cx="1371600" cy="29006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25" b="1" dirty="0">
                  <a:solidFill>
                    <a:schemeClr val="tx1"/>
                  </a:solidFill>
                  <a:latin typeface="+mn-ea"/>
                </a:rPr>
                <a:t>SC solenoid (6T)</a:t>
              </a:r>
              <a:endParaRPr lang="ko-KR" altLang="en-US" sz="825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53229" y="4831063"/>
            <a:ext cx="1259672" cy="1104494"/>
            <a:chOff x="6051030" y="1295952"/>
            <a:chExt cx="1679562" cy="1472658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1030" y="1531830"/>
              <a:ext cx="1679562" cy="12367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1" name="모서리가 둥근 직사각형 30"/>
            <p:cNvSpPr/>
            <p:nvPr/>
          </p:nvSpPr>
          <p:spPr>
            <a:xfrm>
              <a:off x="6127348" y="1295952"/>
              <a:ext cx="1482356" cy="27783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25" b="1" dirty="0">
                  <a:solidFill>
                    <a:schemeClr val="tx1"/>
                  </a:solidFill>
                  <a:latin typeface="+mn-ea"/>
                </a:rPr>
                <a:t>Ion transport line</a:t>
              </a:r>
              <a:endParaRPr lang="ko-KR" altLang="en-US" sz="825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837243" y="1509580"/>
            <a:ext cx="1227509" cy="1137541"/>
            <a:chOff x="7911239" y="2535205"/>
            <a:chExt cx="1636678" cy="1516721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9330" y="2787669"/>
              <a:ext cx="1560497" cy="12642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7911239" y="2535205"/>
              <a:ext cx="1636678" cy="30254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25" b="1" dirty="0">
                  <a:solidFill>
                    <a:schemeClr val="tx1"/>
                  </a:solidFill>
                  <a:latin typeface="+mn-ea"/>
                </a:rPr>
                <a:t>Test ion source (Cs</a:t>
              </a:r>
              <a:r>
                <a:rPr lang="en-US" altLang="ko-KR" sz="825" b="1" baseline="30000" dirty="0">
                  <a:solidFill>
                    <a:schemeClr val="tx1"/>
                  </a:solidFill>
                  <a:latin typeface="+mn-ea"/>
                </a:rPr>
                <a:t>1+</a:t>
              </a:r>
              <a:r>
                <a:rPr lang="en-US" altLang="ko-KR" sz="825" b="1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825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1594430" y="1971358"/>
            <a:ext cx="311991" cy="1428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6" name="오른쪽 화살표 35"/>
          <p:cNvSpPr/>
          <p:nvPr/>
        </p:nvSpPr>
        <p:spPr>
          <a:xfrm>
            <a:off x="1596920" y="3087638"/>
            <a:ext cx="311991" cy="1428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7" name="오른쪽 화살표 36"/>
          <p:cNvSpPr/>
          <p:nvPr/>
        </p:nvSpPr>
        <p:spPr>
          <a:xfrm>
            <a:off x="1596920" y="4203917"/>
            <a:ext cx="311991" cy="1428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8" name="오른쪽 화살표 37"/>
          <p:cNvSpPr/>
          <p:nvPr/>
        </p:nvSpPr>
        <p:spPr>
          <a:xfrm>
            <a:off x="1596920" y="5348423"/>
            <a:ext cx="311991" cy="1428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446" y="1623034"/>
            <a:ext cx="5639000" cy="4085271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101769" y="1414460"/>
            <a:ext cx="1340443" cy="4551989"/>
          </a:xfrm>
          <a:prstGeom prst="roundRect">
            <a:avLst>
              <a:gd name="adj" fmla="val 4942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236924" y="188640"/>
            <a:ext cx="520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and Assembly of RAON EBIS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496" y="201935"/>
            <a:ext cx="208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Sys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817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00" y="2803950"/>
            <a:ext cx="3257550" cy="24431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83" y="1506176"/>
            <a:ext cx="5123860" cy="4253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28459" y="5262512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52</a:t>
            </a:r>
            <a:r>
              <a:rPr lang="en-US" altLang="ko-KR" sz="1050" baseline="30000" dirty="0"/>
              <a:t>nd</a:t>
            </a:r>
            <a:r>
              <a:rPr lang="en-US" altLang="ko-KR" sz="1050" dirty="0"/>
              <a:t> shot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70953" y="4179366"/>
            <a:ext cx="6062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00B0F0"/>
                </a:solidFill>
              </a:rPr>
              <a:t>Collector</a:t>
            </a:r>
            <a:endParaRPr lang="ko-KR" altLang="en-US" sz="9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70953" y="3737965"/>
            <a:ext cx="5790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FF00"/>
                </a:solidFill>
              </a:rPr>
              <a:t>Cathode</a:t>
            </a:r>
            <a:endParaRPr lang="ko-KR" altLang="en-US" sz="900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70954" y="3207316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FF"/>
                </a:solidFill>
              </a:rPr>
              <a:t>Apertures</a:t>
            </a:r>
            <a:endParaRPr lang="ko-KR" altLang="en-US" sz="900" dirty="0">
              <a:solidFill>
                <a:srgbClr val="FF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95795" y="1694737"/>
            <a:ext cx="302358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ym typeface="Symbol" panose="05050102010706020507" pitchFamily="18" charset="2"/>
              </a:rPr>
              <a:t>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Magnetic Field : 2T</a:t>
            </a:r>
            <a:endParaRPr lang="en-US" altLang="ko-KR" sz="1050" dirty="0"/>
          </a:p>
          <a:p>
            <a:r>
              <a:rPr lang="en-US" altLang="ko-KR" sz="1050" dirty="0">
                <a:sym typeface="Symbol" panose="05050102010706020507" pitchFamily="18" charset="2"/>
              </a:rPr>
              <a:t></a:t>
            </a:r>
            <a:r>
              <a:rPr lang="en-US" altLang="ko-KR" sz="1050" dirty="0"/>
              <a:t> Cathode </a:t>
            </a:r>
            <a:r>
              <a:rPr lang="en-US" altLang="ko-KR" sz="1050" dirty="0" smtClean="0"/>
              <a:t>voltage: </a:t>
            </a:r>
            <a:r>
              <a:rPr lang="en-US" altLang="ko-KR" sz="1050" dirty="0"/>
              <a:t>-5.5kV → -6kV </a:t>
            </a:r>
          </a:p>
          <a:p>
            <a:r>
              <a:rPr lang="en-US" altLang="ko-KR" sz="1050" dirty="0">
                <a:sym typeface="Symbol" panose="05050102010706020507" pitchFamily="18" charset="2"/>
              </a:rPr>
              <a:t> Cathode heater: 85W</a:t>
            </a:r>
          </a:p>
          <a:p>
            <a:r>
              <a:rPr lang="en-US" altLang="ko-KR" sz="1050" dirty="0">
                <a:sym typeface="Symbol" panose="05050102010706020507" pitchFamily="18" charset="2"/>
              </a:rPr>
              <a:t> Gun coil: 200</a:t>
            </a:r>
            <a:r>
              <a:rPr lang="en-US" altLang="ko-KR" sz="1050" dirty="0"/>
              <a:t> → </a:t>
            </a:r>
            <a:r>
              <a:rPr lang="en-US" altLang="ko-KR" sz="1050" dirty="0">
                <a:sym typeface="Symbol" panose="05050102010706020507" pitchFamily="18" charset="2"/>
              </a:rPr>
              <a:t>170A, Collector Coil: 130</a:t>
            </a:r>
            <a:r>
              <a:rPr lang="en-US" altLang="ko-KR" sz="1050" dirty="0"/>
              <a:t> → </a:t>
            </a:r>
            <a:r>
              <a:rPr lang="en-US" altLang="ko-KR" sz="1050" dirty="0">
                <a:sym typeface="Symbol" panose="05050102010706020507" pitchFamily="18" charset="2"/>
              </a:rPr>
              <a:t>140 A</a:t>
            </a:r>
          </a:p>
          <a:p>
            <a:r>
              <a:rPr lang="en-US" altLang="ko-KR" sz="1050" dirty="0">
                <a:sym typeface="Symbol" panose="05050102010706020507" pitchFamily="18" charset="2"/>
              </a:rPr>
              <a:t></a:t>
            </a:r>
            <a:r>
              <a:rPr lang="en-US" altLang="ko-KR" sz="1050" dirty="0"/>
              <a:t> 52</a:t>
            </a:r>
            <a:r>
              <a:rPr lang="en-US" altLang="ko-KR" sz="1050" baseline="30000" dirty="0"/>
              <a:t>nd</a:t>
            </a:r>
            <a:r>
              <a:rPr lang="en-US" altLang="ko-KR" sz="1050" dirty="0"/>
              <a:t> Shot: 516mA → 416mA (81%) </a:t>
            </a:r>
            <a:r>
              <a:rPr lang="en-US" altLang="ko-KR" sz="1050" dirty="0">
                <a:sym typeface="Symbol" panose="05050102010706020507" pitchFamily="18" charset="2"/>
              </a:rPr>
              <a:t>@ </a:t>
            </a:r>
            <a:r>
              <a:rPr lang="en-US" altLang="ko-KR" sz="1050" dirty="0" err="1">
                <a:sym typeface="Symbol" panose="05050102010706020507" pitchFamily="18" charset="2"/>
              </a:rPr>
              <a:t>Vpp</a:t>
            </a:r>
            <a:r>
              <a:rPr lang="en-US" altLang="ko-KR" sz="1050" dirty="0">
                <a:sym typeface="Symbol" panose="05050102010706020507" pitchFamily="18" charset="2"/>
              </a:rPr>
              <a:t> = 9.5kV</a:t>
            </a:r>
          </a:p>
          <a:p>
            <a:r>
              <a:rPr lang="en-US" altLang="ko-KR" sz="1050" dirty="0">
                <a:sym typeface="Symbol" panose="05050102010706020507" pitchFamily="18" charset="2"/>
              </a:rPr>
              <a:t> </a:t>
            </a:r>
            <a:r>
              <a:rPr lang="ko-KR" altLang="en-US" sz="1050" dirty="0" smtClean="0">
                <a:sym typeface="Symbol" panose="05050102010706020507" pitchFamily="18" charset="2"/>
              </a:rPr>
              <a:t> </a:t>
            </a:r>
            <a:r>
              <a:rPr lang="en-US" altLang="ko-KR" sz="1050" dirty="0" smtClean="0">
                <a:sym typeface="Symbol" panose="05050102010706020507" pitchFamily="18" charset="2"/>
              </a:rPr>
              <a:t>Collector conditioning with 3 Hz</a:t>
            </a:r>
            <a:endParaRPr lang="en-US" altLang="ko-KR" sz="105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6924" y="188640"/>
            <a:ext cx="520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Alignment and Assembly of RAON EBIS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96" y="201935"/>
            <a:ext cx="208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Sys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91BAC8-66AD-294D-B2B3-594A70B66735}"/>
              </a:ext>
            </a:extLst>
          </p:cNvPr>
          <p:cNvSpPr txBox="1"/>
          <p:nvPr/>
        </p:nvSpPr>
        <p:spPr>
          <a:xfrm>
            <a:off x="2123328" y="957043"/>
            <a:ext cx="4659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  <a:cs typeface="Times New Roman" panose="02020603050405020304" pitchFamily="18" charset="0"/>
              </a:rPr>
              <a:t>EBIS short pulse(10us) e-beam extraction experiment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9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711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ISOL 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9" y="1172364"/>
            <a:ext cx="4225209" cy="2631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386" y="3696749"/>
            <a:ext cx="3310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0000FF"/>
                </a:solidFill>
                <a:ea typeface="HY헤드라인M" panose="02030600000101010101" pitchFamily="18" charset="-127"/>
              </a:rPr>
              <a:t>  Remote </a:t>
            </a:r>
            <a:r>
              <a:rPr lang="en-US" altLang="ko-KR" sz="3200" b="1" dirty="0">
                <a:solidFill>
                  <a:srgbClr val="0000FF"/>
                </a:solidFill>
                <a:ea typeface="HY헤드라인M" panose="02030600000101010101" pitchFamily="18" charset="-127"/>
              </a:rPr>
              <a:t>Handling</a:t>
            </a:r>
            <a:endParaRPr lang="ko-KR" altLang="en-US" sz="3200" b="1" dirty="0">
              <a:solidFill>
                <a:srgbClr val="0000FF"/>
              </a:solidFill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131" y="1286247"/>
            <a:ext cx="3241947" cy="1913341"/>
          </a:xfrm>
          <a:prstGeom prst="rect">
            <a:avLst/>
          </a:prstGeom>
        </p:spPr>
      </p:pic>
      <p:pic>
        <p:nvPicPr>
          <p:cNvPr id="8" name="_x242389744" descr="EMB00012f2c059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078" y="1877879"/>
            <a:ext cx="1243807" cy="730076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24128" y="661877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00FF"/>
                </a:solidFill>
                <a:ea typeface="HY헤드라인M" panose="02030600000101010101" pitchFamily="18" charset="-127"/>
              </a:rPr>
              <a:t>Hot Cell</a:t>
            </a:r>
            <a:endParaRPr lang="ko-KR" altLang="en-US" sz="3200" b="1" dirty="0">
              <a:solidFill>
                <a:srgbClr val="0000FF"/>
              </a:solidFill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293097"/>
            <a:ext cx="3779912" cy="2160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535" y="661877"/>
            <a:ext cx="3682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0000FF"/>
                </a:solidFill>
                <a:ea typeface="HY헤드라인M" panose="02030600000101010101" pitchFamily="18" charset="-127"/>
              </a:rPr>
              <a:t>  TIS </a:t>
            </a:r>
            <a:r>
              <a:rPr lang="en-US" altLang="ko-KR" sz="3200" b="1" dirty="0">
                <a:solidFill>
                  <a:srgbClr val="0000FF"/>
                </a:solidFill>
                <a:ea typeface="HY헤드라인M" panose="02030600000101010101" pitchFamily="18" charset="-127"/>
              </a:rPr>
              <a:t>Bunker/Module</a:t>
            </a:r>
            <a:endParaRPr lang="ko-KR" altLang="en-US" sz="3200" b="1" dirty="0">
              <a:solidFill>
                <a:srgbClr val="0000FF"/>
              </a:solidFill>
              <a:ea typeface="HY헤드라인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008" y="4221089"/>
            <a:ext cx="4211960" cy="2232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88152" y="3696749"/>
            <a:ext cx="2399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00FF"/>
                </a:solidFill>
                <a:ea typeface="HY헤드라인M" panose="02030600000101010101" pitchFamily="18" charset="-127"/>
              </a:rPr>
              <a:t>RH  Mock-up</a:t>
            </a:r>
            <a:endParaRPr lang="ko-KR" altLang="en-US" sz="3200" b="1" dirty="0">
              <a:solidFill>
                <a:srgbClr val="0000FF"/>
              </a:solidFill>
              <a:ea typeface="HY헤드라인M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96" y="201935"/>
            <a:ext cx="208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Sys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790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368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788083"/>
            <a:ext cx="2702892" cy="22088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915" y="788082"/>
            <a:ext cx="2547659" cy="22088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368" y="788082"/>
            <a:ext cx="3156235" cy="26409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368" y="3573016"/>
            <a:ext cx="3178141" cy="2664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350100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Magnet to be combined with IF slide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96" y="201935"/>
            <a:ext cx="208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Sys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616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36924" y="188640"/>
            <a:ext cx="1215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MR-TOF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FB5A077C-441C-8E44-AAE2-B9C865D043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72086" y="2979090"/>
            <a:ext cx="4032448" cy="2952328"/>
          </a:xfrm>
          <a:prstGeom prst="rect">
            <a:avLst/>
          </a:prstGeom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06299B58-3F22-DD4E-BB27-4FAB9DC255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1560" y="2249600"/>
            <a:ext cx="1728192" cy="2123445"/>
          </a:xfrm>
          <a:prstGeom prst="rect">
            <a:avLst/>
          </a:prstGeom>
        </p:spPr>
      </p:pic>
      <p:pic>
        <p:nvPicPr>
          <p:cNvPr id="7" name="Picture 23">
            <a:extLst>
              <a:ext uri="{FF2B5EF4-FFF2-40B4-BE49-F238E27FC236}">
                <a16:creationId xmlns:a16="http://schemas.microsoft.com/office/drawing/2014/main" id="{5AFC11A9-6750-9946-A375-80EBECCAD12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35587" y="2979090"/>
            <a:ext cx="1944216" cy="2952328"/>
          </a:xfrm>
          <a:prstGeom prst="rect">
            <a:avLst/>
          </a:prstGeom>
        </p:spPr>
      </p:pic>
      <p:pic>
        <p:nvPicPr>
          <p:cNvPr id="8" name="Picture 24">
            <a:extLst>
              <a:ext uri="{FF2B5EF4-FFF2-40B4-BE49-F238E27FC236}">
                <a16:creationId xmlns:a16="http://schemas.microsoft.com/office/drawing/2014/main" id="{7D9062FD-2E7B-444E-913D-96389FDC7B7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2412" y="4336614"/>
            <a:ext cx="2615372" cy="2022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91BAC8-66AD-294D-B2B3-594A70B66735}"/>
              </a:ext>
            </a:extLst>
          </p:cNvPr>
          <p:cNvSpPr txBox="1"/>
          <p:nvPr/>
        </p:nvSpPr>
        <p:spPr>
          <a:xfrm>
            <a:off x="611560" y="748749"/>
            <a:ext cx="6565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cs typeface="Times New Roman" panose="02020603050405020304" pitchFamily="18" charset="0"/>
              </a:rPr>
              <a:t>Differential pumping section : 450L/sec x 2, two rooms (w/ ⌀ 8 mm aperture)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1DF31-05DA-9B4D-BF0F-E725E9E7FA5C}"/>
              </a:ext>
            </a:extLst>
          </p:cNvPr>
          <p:cNvSpPr txBox="1"/>
          <p:nvPr/>
        </p:nvSpPr>
        <p:spPr>
          <a:xfrm>
            <a:off x="626132" y="1074480"/>
            <a:ext cx="7604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cs typeface="Times New Roman" panose="02020603050405020304" pitchFamily="18" charset="0"/>
              </a:rPr>
              <a:t>Gas catcher : ⌀2 mm aperture, ⌀190 mm x 250 mm (cylindrical), RF carpet + DC cylinder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DDF09-C8B8-0642-A934-77DBEC54CC90}"/>
              </a:ext>
            </a:extLst>
          </p:cNvPr>
          <p:cNvSpPr txBox="1"/>
          <p:nvPr/>
        </p:nvSpPr>
        <p:spPr>
          <a:xfrm>
            <a:off x="626131" y="1434520"/>
            <a:ext cx="4681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cs typeface="Times New Roman" panose="02020603050405020304" pitchFamily="18" charset="0"/>
              </a:rPr>
              <a:t>Triplet trap system : Linear Paul trap x 2, Flat trap x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2317A-1186-D74E-8F7A-D744AE429094}"/>
              </a:ext>
            </a:extLst>
          </p:cNvPr>
          <p:cNvSpPr txBox="1"/>
          <p:nvPr/>
        </p:nvSpPr>
        <p:spPr>
          <a:xfrm>
            <a:off x="626131" y="1785268"/>
            <a:ext cx="6336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cs typeface="Times New Roman" panose="02020603050405020304" pitchFamily="18" charset="0"/>
              </a:rPr>
              <a:t>MRTOF analyzer : Au-plated Al electrodes (18), 520 mm (including base)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C92DEB-6F5D-C840-816E-BE6E3BBEFD72}"/>
              </a:ext>
            </a:extLst>
          </p:cNvPr>
          <p:cNvSpPr txBox="1"/>
          <p:nvPr/>
        </p:nvSpPr>
        <p:spPr>
          <a:xfrm>
            <a:off x="2772086" y="2388946"/>
            <a:ext cx="4746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cs typeface="Times New Roman" panose="02020603050405020304" pitchFamily="18" charset="0"/>
              </a:rPr>
              <a:t>Others : quadrupole ion guide, </a:t>
            </a:r>
            <a:r>
              <a:rPr lang="en-US" sz="1600" dirty="0" err="1">
                <a:solidFill>
                  <a:schemeClr val="tx2"/>
                </a:solidFill>
                <a:cs typeface="Times New Roman" panose="02020603050405020304" pitchFamily="18" charset="0"/>
              </a:rPr>
              <a:t>channeltrons</a:t>
            </a:r>
            <a:r>
              <a:rPr lang="en-US" sz="1600" dirty="0">
                <a:solidFill>
                  <a:schemeClr val="tx2"/>
                </a:solidFill>
                <a:cs typeface="Times New Roman" panose="02020603050405020304" pitchFamily="18" charset="0"/>
              </a:rPr>
              <a:t> x 3, IS x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46773" y="5931418"/>
            <a:ext cx="6080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  <a:cs typeface="Times New Roman" panose="02020603050405020304" pitchFamily="18" charset="0"/>
              </a:rPr>
              <a:t>Performance test for individual parts is completed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  <a:cs typeface="Times New Roman" panose="02020603050405020304" pitchFamily="18" charset="0"/>
              </a:rPr>
              <a:t>Tuning of total system is ongoing</a:t>
            </a:r>
            <a:endParaRPr lang="ko-KR" altLang="en-US" sz="20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96" y="201935"/>
            <a:ext cx="208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Sys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302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altLang="ko-KR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The 1</a:t>
            </a:r>
            <a:r>
              <a:rPr lang="en-US" altLang="ko-KR" sz="24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exp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RIBs: neutron halo (III)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3824070" cy="509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46" y="980728"/>
            <a:ext cx="3960440" cy="520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 descr="D:\RISP(2018.01.15~)\발표자료\포항공대콜로퀴움\neutron_hal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751" y="3384400"/>
            <a:ext cx="5545335" cy="270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RISP(2018.01.15~)\발표자료\포항공대콜로퀴움\Halo_Nucleu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78" y="4509120"/>
            <a:ext cx="32385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4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29407</TotalTime>
  <Words>5983</Words>
  <Application>Microsoft Office PowerPoint</Application>
  <PresentationFormat>화면 슬라이드 쇼(4:3)</PresentationFormat>
  <Paragraphs>1302</Paragraphs>
  <Slides>89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9" baseType="lpstr">
      <vt:lpstr>Arial Unicode MS</vt:lpstr>
      <vt:lpstr>Cordia New</vt:lpstr>
      <vt:lpstr>HY견고딕</vt:lpstr>
      <vt:lpstr>HY동녘B</vt:lpstr>
      <vt:lpstr>HY헤드라인M</vt:lpstr>
      <vt:lpstr>SimHei</vt:lpstr>
      <vt:lpstr>굴림</vt:lpstr>
      <vt:lpstr>맑은 고딕</vt:lpstr>
      <vt:lpstr>Arial</vt:lpstr>
      <vt:lpstr>Calibri</vt:lpstr>
      <vt:lpstr>Calibri Light</vt:lpstr>
      <vt:lpstr>Cambria Math</vt:lpstr>
      <vt:lpstr>Century Gothic</vt:lpstr>
      <vt:lpstr>Constantia</vt:lpstr>
      <vt:lpstr>Microsoft Sans Serif</vt:lpstr>
      <vt:lpstr>Symbol</vt:lpstr>
      <vt:lpstr>Times New Roman</vt:lpstr>
      <vt:lpstr>Wingdings</vt:lpstr>
      <vt:lpstr>Office 테마</vt:lpstr>
      <vt:lpstr>Graph</vt:lpstr>
      <vt:lpstr>PowerPoint 프레젠테이션</vt:lpstr>
      <vt:lpstr>PowerPoint 프레젠테이션</vt:lpstr>
      <vt:lpstr>PowerPoint 프레젠테이션</vt:lpstr>
      <vt:lpstr>30years anniversary for RIB’S</vt:lpstr>
      <vt:lpstr>Experiments on nuclear physics</vt:lpstr>
      <vt:lpstr>Nuclear Physics with RIB’s: How it all started</vt:lpstr>
      <vt:lpstr>The 1st exp with RIBs: neutron halo (I)</vt:lpstr>
      <vt:lpstr>The 1st exp with RIBs: neutron halo (II)</vt:lpstr>
      <vt:lpstr>The 1st exp with RIBs: neutron halo (III)</vt:lpstr>
      <vt:lpstr>Nuclear astrophysics with RIB’s (I)</vt:lpstr>
      <vt:lpstr>Nuclear astrophysics with RIB’s (II)</vt:lpstr>
      <vt:lpstr>New magic numbers</vt:lpstr>
      <vt:lpstr>Terra incognita in nuclear chart</vt:lpstr>
      <vt:lpstr>RIB’s intensity </vt:lpstr>
      <vt:lpstr>ISOL vs IF</vt:lpstr>
      <vt:lpstr>RIB facilities in the world</vt:lpstr>
      <vt:lpstr>PowerPoint 프레젠테이션</vt:lpstr>
      <vt:lpstr>Rare Isotope Science Project (RISP)</vt:lpstr>
      <vt:lpstr>RAON Layout</vt:lpstr>
      <vt:lpstr>RISP Organization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SCL3 Warm Section – Chamber and magnets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Scientific program at early phase operation(candidate)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admin</cp:lastModifiedBy>
  <cp:revision>647</cp:revision>
  <cp:lastPrinted>2019-03-25T07:50:09Z</cp:lastPrinted>
  <dcterms:created xsi:type="dcterms:W3CDTF">2013-07-10T02:34:07Z</dcterms:created>
  <dcterms:modified xsi:type="dcterms:W3CDTF">2020-06-23T06:39:13Z</dcterms:modified>
</cp:coreProperties>
</file>